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30" r:id="rId2"/>
    <p:sldId id="295" r:id="rId3"/>
    <p:sldId id="338" r:id="rId4"/>
    <p:sldId id="313" r:id="rId5"/>
    <p:sldId id="278" r:id="rId6"/>
    <p:sldId id="275" r:id="rId7"/>
    <p:sldId id="342" r:id="rId8"/>
    <p:sldId id="343" r:id="rId9"/>
    <p:sldId id="356" r:id="rId10"/>
    <p:sldId id="344" r:id="rId11"/>
    <p:sldId id="333" r:id="rId12"/>
    <p:sldId id="346" r:id="rId13"/>
    <p:sldId id="345" r:id="rId14"/>
    <p:sldId id="347" r:id="rId15"/>
    <p:sldId id="348" r:id="rId16"/>
    <p:sldId id="358" r:id="rId17"/>
    <p:sldId id="357" r:id="rId18"/>
    <p:sldId id="349" r:id="rId19"/>
    <p:sldId id="350" r:id="rId20"/>
    <p:sldId id="351" r:id="rId21"/>
    <p:sldId id="352" r:id="rId22"/>
    <p:sldId id="353" r:id="rId23"/>
    <p:sldId id="354" r:id="rId24"/>
    <p:sldId id="3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90DEC8"/>
    <a:srgbClr val="FAD01C"/>
    <a:srgbClr val="D58583"/>
    <a:srgbClr val="FFA09B"/>
    <a:srgbClr val="DC2125"/>
    <a:srgbClr val="F8D35B"/>
    <a:srgbClr val="E9EAEB"/>
    <a:srgbClr val="270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12"/>
    <p:restoredTop sz="86988"/>
  </p:normalViewPr>
  <p:slideViewPr>
    <p:cSldViewPr snapToGrid="0" snapToObjects="1">
      <p:cViewPr varScale="1">
        <p:scale>
          <a:sx n="60" d="100"/>
          <a:sy n="60" d="100"/>
        </p:scale>
        <p:origin x="145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69515445960727"/>
          <c:y val="5.4196535087521196E-2"/>
          <c:w val="0.37460969108078546"/>
          <c:h val="0.7293505760885004"/>
        </c:manualLayout>
      </c:layout>
      <c:pieChart>
        <c:varyColors val="1"/>
        <c:ser>
          <c:idx val="0"/>
          <c:order val="0"/>
          <c:tx>
            <c:strRef>
              <c:f>Sheet1!$B$1</c:f>
              <c:strCache>
                <c:ptCount val="1"/>
                <c:pt idx="0">
                  <c:v>Sales</c:v>
                </c:pt>
              </c:strCache>
            </c:strRef>
          </c:tx>
          <c:explosion val="2"/>
          <c:dPt>
            <c:idx val="0"/>
            <c:bubble3D val="0"/>
            <c:spPr>
              <a:solidFill>
                <a:srgbClr val="D58583"/>
              </a:solidFill>
              <a:ln w="19050">
                <a:noFill/>
              </a:ln>
              <a:effectLst/>
            </c:spPr>
            <c:extLst>
              <c:ext xmlns:c16="http://schemas.microsoft.com/office/drawing/2014/chart" uri="{C3380CC4-5D6E-409C-BE32-E72D297353CC}">
                <c16:uniqueId val="{00000001-61EE-F747-9C09-3E6D863ADB8B}"/>
              </c:ext>
            </c:extLst>
          </c:dPt>
          <c:dPt>
            <c:idx val="1"/>
            <c:bubble3D val="0"/>
            <c:spPr>
              <a:solidFill>
                <a:srgbClr val="C00000"/>
              </a:solidFill>
              <a:ln w="19050">
                <a:noFill/>
              </a:ln>
              <a:effectLst/>
            </c:spPr>
            <c:extLst>
              <c:ext xmlns:c16="http://schemas.microsoft.com/office/drawing/2014/chart" uri="{C3380CC4-5D6E-409C-BE32-E72D297353CC}">
                <c16:uniqueId val="{00000003-61EE-F747-9C09-3E6D863ADB8B}"/>
              </c:ext>
            </c:extLst>
          </c:dPt>
          <c:dLbls>
            <c:dLbl>
              <c:idx val="0"/>
              <c:layout>
                <c:manualLayout>
                  <c:x val="-0.14843761869426719"/>
                  <c:y val="6.7438937414048022E-2"/>
                </c:manualLayout>
              </c:layout>
              <c:tx>
                <c:rich>
                  <a:bodyPr/>
                  <a:lstStyle/>
                  <a:p>
                    <a:r>
                      <a:rPr lang="en-US"/>
                      <a:t>39,9%</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1EE-F747-9C09-3E6D863ADB8B}"/>
                </c:ext>
              </c:extLst>
            </c:dLbl>
            <c:dLbl>
              <c:idx val="1"/>
              <c:layout>
                <c:manualLayout>
                  <c:x val="0.13940829332746196"/>
                  <c:y val="-9.4162754369729318E-2"/>
                </c:manualLayout>
              </c:layout>
              <c:tx>
                <c:rich>
                  <a:bodyPr/>
                  <a:lstStyle/>
                  <a:p>
                    <a:r>
                      <a:rPr lang="en-US"/>
                      <a:t>60,1%</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1EE-F747-9C09-3E6D863ADB8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w Cen MT" panose="020B0602020104020603" pitchFamily="34" charset="77"/>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Tidak Mengalami Permasalahan Hukum</c:v>
                </c:pt>
                <c:pt idx="1">
                  <c:v>Mengalami Permasalahan Hukum</c:v>
                </c:pt>
              </c:strCache>
            </c:strRef>
          </c:cat>
          <c:val>
            <c:numRef>
              <c:f>Sheet1!$B$2:$B$3</c:f>
              <c:numCache>
                <c:formatCode>General</c:formatCode>
                <c:ptCount val="2"/>
                <c:pt idx="0">
                  <c:v>39.9</c:v>
                </c:pt>
                <c:pt idx="1">
                  <c:v>60.1</c:v>
                </c:pt>
              </c:numCache>
            </c:numRef>
          </c:val>
          <c:extLst>
            <c:ext xmlns:c16="http://schemas.microsoft.com/office/drawing/2014/chart" uri="{C3380CC4-5D6E-409C-BE32-E72D297353CC}">
              <c16:uniqueId val="{00000004-61EE-F747-9C09-3E6D863ADB8B}"/>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rgbClr val="D58583"/>
                </a:solidFill>
                <a:latin typeface="Tw Cen MT" panose="020B0602020104020603" pitchFamily="34" charset="77"/>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rgbClr val="C00000"/>
                </a:solidFill>
                <a:latin typeface="Tw Cen MT" panose="020B0602020104020603" pitchFamily="34" charset="77"/>
                <a:ea typeface="+mn-ea"/>
                <a:cs typeface="+mn-cs"/>
              </a:defRPr>
            </a:pPr>
            <a:endParaRPr lang="en-US"/>
          </a:p>
        </c:txPr>
      </c:legendEntry>
      <c:layout>
        <c:manualLayout>
          <c:xMode val="edge"/>
          <c:yMode val="edge"/>
          <c:x val="1.5974278986015805E-3"/>
          <c:y val="6.5707657725280894E-2"/>
          <c:w val="0.30599333752865038"/>
          <c:h val="0.256905621240510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C00000"/>
              </a:solidFill>
              <a:latin typeface="Tw Cen MT" panose="020B06020201040206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02998144019494E-2"/>
          <c:y val="0.10959569284698059"/>
          <c:w val="0.89683014669776895"/>
          <c:h val="0.49638454764394307"/>
        </c:manualLayout>
      </c:layout>
      <c:barChart>
        <c:barDir val="col"/>
        <c:grouping val="clustered"/>
        <c:varyColors val="0"/>
        <c:ser>
          <c:idx val="0"/>
          <c:order val="0"/>
          <c:tx>
            <c:strRef>
              <c:f>Sheet1!$B$1</c:f>
              <c:strCache>
                <c:ptCount val="1"/>
                <c:pt idx="0">
                  <c:v>Series 1</c:v>
                </c:pt>
              </c:strCache>
            </c:strRef>
          </c:tx>
          <c:spPr>
            <a:solidFill>
              <a:schemeClr val="accent6"/>
            </a:solidFill>
            <a:ln w="12700" cap="flat" cmpd="sng" algn="ctr">
              <a:solidFill>
                <a:schemeClr val="accent6">
                  <a:shade val="50000"/>
                </a:schemeClr>
              </a:solidFill>
              <a:prstDash val="solid"/>
              <a:miter lim="800000"/>
            </a:ln>
            <a:effectLst/>
          </c:spPr>
          <c:invertIfNegative val="0"/>
          <c:dPt>
            <c:idx val="0"/>
            <c:invertIfNegative val="0"/>
            <c:bubble3D val="0"/>
            <c:spPr>
              <a:solidFill>
                <a:schemeClr val="accent1">
                  <a:lumMod val="50000"/>
                </a:schemeClr>
              </a:solidFill>
              <a:ln w="12700" cap="flat" cmpd="sng" algn="ctr">
                <a:noFill/>
                <a:prstDash val="solid"/>
                <a:miter lim="800000"/>
              </a:ln>
              <a:effectLst/>
            </c:spPr>
            <c:extLst>
              <c:ext xmlns:c16="http://schemas.microsoft.com/office/drawing/2014/chart" uri="{C3380CC4-5D6E-409C-BE32-E72D297353CC}">
                <c16:uniqueId val="{00000001-98AB-7D4B-8DF9-10EBF4D6F2D7}"/>
              </c:ext>
            </c:extLst>
          </c:dPt>
          <c:dPt>
            <c:idx val="1"/>
            <c:invertIfNegative val="0"/>
            <c:bubble3D val="0"/>
            <c:spPr>
              <a:solidFill>
                <a:schemeClr val="accent1">
                  <a:lumMod val="75000"/>
                </a:schemeClr>
              </a:solidFill>
              <a:ln w="12700" cap="flat" cmpd="sng" algn="ctr">
                <a:solidFill>
                  <a:schemeClr val="accent6">
                    <a:shade val="50000"/>
                  </a:schemeClr>
                </a:solidFill>
                <a:prstDash val="solid"/>
                <a:miter lim="800000"/>
              </a:ln>
              <a:effectLst/>
            </c:spPr>
            <c:extLst>
              <c:ext xmlns:c16="http://schemas.microsoft.com/office/drawing/2014/chart" uri="{C3380CC4-5D6E-409C-BE32-E72D297353CC}">
                <c16:uniqueId val="{00000003-98AB-7D4B-8DF9-10EBF4D6F2D7}"/>
              </c:ext>
            </c:extLst>
          </c:dPt>
          <c:dPt>
            <c:idx val="2"/>
            <c:invertIfNegative val="0"/>
            <c:bubble3D val="0"/>
            <c:spPr>
              <a:solidFill>
                <a:schemeClr val="accent1">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5-98AB-7D4B-8DF9-10EBF4D6F2D7}"/>
              </c:ext>
            </c:extLst>
          </c:dPt>
          <c:dPt>
            <c:idx val="3"/>
            <c:invertIfNegative val="0"/>
            <c:bubble3D val="0"/>
            <c:spPr>
              <a:solidFill>
                <a:schemeClr val="accent1">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07-98AB-7D4B-8DF9-10EBF4D6F2D7}"/>
              </c:ext>
            </c:extLst>
          </c:dPt>
          <c:dPt>
            <c:idx val="4"/>
            <c:invertIfNegative val="0"/>
            <c:bubble3D val="0"/>
            <c:spPr>
              <a:solidFill>
                <a:schemeClr val="tx2">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09-98AB-7D4B-8DF9-10EBF4D6F2D7}"/>
              </c:ext>
            </c:extLst>
          </c:dPt>
          <c:dPt>
            <c:idx val="5"/>
            <c:invertIfNegative val="0"/>
            <c:bubble3D val="0"/>
            <c:spPr>
              <a:solidFill>
                <a:schemeClr val="accent1">
                  <a:lumMod val="20000"/>
                  <a:lumOff val="80000"/>
                </a:schemeClr>
              </a:solidFill>
              <a:ln w="12700" cap="flat" cmpd="sng" algn="ctr">
                <a:noFill/>
                <a:prstDash val="solid"/>
                <a:miter lim="800000"/>
              </a:ln>
              <a:effectLst/>
            </c:spPr>
            <c:extLst>
              <c:ext xmlns:c16="http://schemas.microsoft.com/office/drawing/2014/chart" uri="{C3380CC4-5D6E-409C-BE32-E72D297353CC}">
                <c16:uniqueId val="{0000000B-98AB-7D4B-8DF9-10EBF4D6F2D7}"/>
              </c:ext>
            </c:extLst>
          </c:dPt>
          <c:dLbls>
            <c:dLbl>
              <c:idx val="0"/>
              <c:layout>
                <c:manualLayout>
                  <c:x val="8.93854853455897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B-7D4B-8DF9-10EBF4D6F2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00000"/>
                    </a:solidFill>
                    <a:latin typeface="Tw Cen MT" panose="020B06020201040206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Kriminalitas</c:v>
                </c:pt>
                <c:pt idx="1">
                  <c:v>Keluarga &amp; Anak</c:v>
                </c:pt>
                <c:pt idx="2">
                  <c:v>Tanah &amp; Lingkungan</c:v>
                </c:pt>
                <c:pt idx="3">
                  <c:v>Perumahan</c:v>
                </c:pt>
                <c:pt idx="4">
                  <c:v>Kesehatan</c:v>
                </c:pt>
                <c:pt idx="5">
                  <c:v>Jaminan/Bansos</c:v>
                </c:pt>
              </c:strCache>
            </c:strRef>
          </c:cat>
          <c:val>
            <c:numRef>
              <c:f>Sheet1!$B$2:$B$7</c:f>
              <c:numCache>
                <c:formatCode>0%</c:formatCode>
                <c:ptCount val="6"/>
                <c:pt idx="0">
                  <c:v>0.42499999999999999</c:v>
                </c:pt>
                <c:pt idx="1">
                  <c:v>0.32400000000000001</c:v>
                </c:pt>
                <c:pt idx="2">
                  <c:v>0.30299999999999999</c:v>
                </c:pt>
                <c:pt idx="3">
                  <c:v>0.30199999999999999</c:v>
                </c:pt>
                <c:pt idx="4">
                  <c:v>0.20499999999999999</c:v>
                </c:pt>
                <c:pt idx="5">
                  <c:v>0.17399999999999999</c:v>
                </c:pt>
              </c:numCache>
            </c:numRef>
          </c:val>
          <c:extLst>
            <c:ext xmlns:c16="http://schemas.microsoft.com/office/drawing/2014/chart" uri="{C3380CC4-5D6E-409C-BE32-E72D297353CC}">
              <c16:uniqueId val="{0000000C-98AB-7D4B-8DF9-10EBF4D6F2D7}"/>
            </c:ext>
          </c:extLst>
        </c:ser>
        <c:dLbls>
          <c:showLegendKey val="0"/>
          <c:showVal val="1"/>
          <c:showCatName val="0"/>
          <c:showSerName val="0"/>
          <c:showPercent val="0"/>
          <c:showBubbleSize val="0"/>
        </c:dLbls>
        <c:gapWidth val="150"/>
        <c:overlap val="-25"/>
        <c:axId val="2112193016"/>
        <c:axId val="2112193368"/>
      </c:barChart>
      <c:catAx>
        <c:axId val="211219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50000"/>
                  </a:schemeClr>
                </a:solidFill>
                <a:latin typeface="Tw Cen MT" panose="020B0602020104020603" pitchFamily="34" charset="77"/>
                <a:ea typeface="+mn-ea"/>
                <a:cs typeface="+mn-cs"/>
              </a:defRPr>
            </a:pPr>
            <a:endParaRPr lang="en-US"/>
          </a:p>
        </c:txPr>
        <c:crossAx val="2112193368"/>
        <c:crosses val="autoZero"/>
        <c:auto val="1"/>
        <c:lblAlgn val="ctr"/>
        <c:lblOffset val="100"/>
        <c:noMultiLvlLbl val="0"/>
      </c:catAx>
      <c:valAx>
        <c:axId val="2112193368"/>
        <c:scaling>
          <c:orientation val="minMax"/>
        </c:scaling>
        <c:delete val="1"/>
        <c:axPos val="l"/>
        <c:numFmt formatCode="0%" sourceLinked="1"/>
        <c:majorTickMark val="none"/>
        <c:minorTickMark val="none"/>
        <c:tickLblPos val="nextTo"/>
        <c:crossAx val="2112193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95183939155994"/>
          <c:y val="0.11917047444657698"/>
          <c:w val="0.48802752016505963"/>
          <c:h val="0.80166173895148862"/>
        </c:manualLayout>
      </c:layout>
      <c:pieChart>
        <c:varyColors val="1"/>
        <c:ser>
          <c:idx val="0"/>
          <c:order val="0"/>
          <c:tx>
            <c:strRef>
              <c:f>Sheet1!$B$1</c:f>
              <c:strCache>
                <c:ptCount val="1"/>
                <c:pt idx="0">
                  <c:v>Sales</c:v>
                </c:pt>
              </c:strCache>
            </c:strRef>
          </c:tx>
          <c:spPr>
            <a:solidFill>
              <a:schemeClr val="accent4"/>
            </a:solidFill>
            <a:ln>
              <a:noFill/>
            </a:ln>
          </c:spPr>
          <c:explosion val="2"/>
          <c:dPt>
            <c:idx val="0"/>
            <c:bubble3D val="0"/>
            <c:spPr>
              <a:solidFill>
                <a:srgbClr val="C00000"/>
              </a:solidFill>
              <a:ln w="19050">
                <a:noFill/>
              </a:ln>
              <a:effectLst/>
            </c:spPr>
            <c:extLst>
              <c:ext xmlns:c16="http://schemas.microsoft.com/office/drawing/2014/chart" uri="{C3380CC4-5D6E-409C-BE32-E72D297353CC}">
                <c16:uniqueId val="{00000001-9A22-0644-8F63-57D203DF8FD8}"/>
              </c:ext>
            </c:extLst>
          </c:dPt>
          <c:dPt>
            <c:idx val="1"/>
            <c:bubble3D val="0"/>
            <c:spPr>
              <a:solidFill>
                <a:srgbClr val="D58583"/>
              </a:solidFill>
              <a:ln w="19050">
                <a:noFill/>
              </a:ln>
              <a:effectLst/>
            </c:spPr>
            <c:extLst>
              <c:ext xmlns:c16="http://schemas.microsoft.com/office/drawing/2014/chart" uri="{C3380CC4-5D6E-409C-BE32-E72D297353CC}">
                <c16:uniqueId val="{00000003-9A22-0644-8F63-57D203DF8FD8}"/>
              </c:ext>
            </c:extLst>
          </c:dPt>
          <c:dLbls>
            <c:dLbl>
              <c:idx val="0"/>
              <c:layout>
                <c:manualLayout>
                  <c:x val="-0.15642391004626399"/>
                  <c:y val="5.83248060063895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w Cen MT" panose="020B0602020104020603" pitchFamily="34" charset="77"/>
                        <a:ea typeface="+mn-ea"/>
                        <a:cs typeface="+mn-cs"/>
                      </a:defRPr>
                    </a:pPr>
                    <a:r>
                      <a:rPr lang="en-US" sz="2000" dirty="0">
                        <a:solidFill>
                          <a:schemeClr val="bg1"/>
                        </a:solidFill>
                      </a:rPr>
                      <a:t>38,4%</a:t>
                    </a: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22-0644-8F63-57D203DF8FD8}"/>
                </c:ext>
              </c:extLst>
            </c:dLbl>
            <c:dLbl>
              <c:idx val="1"/>
              <c:layout>
                <c:manualLayout>
                  <c:x val="0.13988700634210599"/>
                  <c:y val="-0.126256914626351"/>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Tw Cen MT" panose="020B0602020104020603" pitchFamily="34" charset="77"/>
                        <a:ea typeface="+mn-ea"/>
                        <a:cs typeface="+mn-cs"/>
                      </a:defRPr>
                    </a:pPr>
                    <a:r>
                      <a:rPr lang="en-US" sz="2000" dirty="0">
                        <a:solidFill>
                          <a:schemeClr val="bg1"/>
                        </a:solidFill>
                      </a:rPr>
                      <a:t>61,6%</a:t>
                    </a: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22-0644-8F63-57D203DF8FD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w Cen MT" panose="020B0602020104020603" pitchFamily="34" charset="77"/>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TIdak melakukan tindakan terhadap permasalahannya</c:v>
                </c:pt>
                <c:pt idx="1">
                  <c:v>Melakukan tindakan terhadap permasalahannya</c:v>
                </c:pt>
              </c:strCache>
            </c:strRef>
          </c:cat>
          <c:val>
            <c:numRef>
              <c:f>Sheet1!$B$2:$B$3</c:f>
              <c:numCache>
                <c:formatCode>General</c:formatCode>
                <c:ptCount val="2"/>
                <c:pt idx="0">
                  <c:v>39.4</c:v>
                </c:pt>
                <c:pt idx="1">
                  <c:v>60.6</c:v>
                </c:pt>
              </c:numCache>
            </c:numRef>
          </c:val>
          <c:extLst>
            <c:ext xmlns:c16="http://schemas.microsoft.com/office/drawing/2014/chart" uri="{C3380CC4-5D6E-409C-BE32-E72D297353CC}">
              <c16:uniqueId val="{00000004-9A22-0644-8F63-57D203DF8FD8}"/>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rgbClr val="C00000"/>
                </a:solidFill>
                <a:latin typeface="Tw Cen MT" panose="020B0602020104020603" pitchFamily="34" charset="77"/>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D58583"/>
                </a:solidFill>
                <a:latin typeface="Tw Cen MT" panose="020B0602020104020603" pitchFamily="34" charset="77"/>
                <a:ea typeface="+mn-ea"/>
                <a:cs typeface="+mn-cs"/>
              </a:defRPr>
            </a:pPr>
            <a:endParaRPr lang="en-US"/>
          </a:p>
        </c:txPr>
      </c:legendEntry>
      <c:layout>
        <c:manualLayout>
          <c:xMode val="edge"/>
          <c:yMode val="edge"/>
          <c:x val="0"/>
          <c:y val="0.24043610279325855"/>
          <c:w val="0.33316854070284002"/>
          <c:h val="0.5092457045590900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C00000"/>
              </a:solidFill>
              <a:latin typeface="Tw Cen MT" panose="020B06020201040206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136228178823"/>
          <c:y val="0.10250527105197633"/>
          <c:w val="0.48802752016505963"/>
          <c:h val="0.80166173895148862"/>
        </c:manualLayout>
      </c:layout>
      <c:pieChart>
        <c:varyColors val="1"/>
        <c:ser>
          <c:idx val="0"/>
          <c:order val="0"/>
          <c:tx>
            <c:strRef>
              <c:f>Sheet1!$B$1</c:f>
              <c:strCache>
                <c:ptCount val="1"/>
                <c:pt idx="0">
                  <c:v>Sales</c:v>
                </c:pt>
              </c:strCache>
            </c:strRef>
          </c:tx>
          <c:spPr>
            <a:solidFill>
              <a:schemeClr val="accent4"/>
            </a:solidFill>
            <a:ln>
              <a:noFill/>
            </a:ln>
          </c:spPr>
          <c:explosion val="2"/>
          <c:dPt>
            <c:idx val="0"/>
            <c:bubble3D val="0"/>
            <c:spPr>
              <a:solidFill>
                <a:srgbClr val="C00000"/>
              </a:solidFill>
              <a:ln w="19050">
                <a:noFill/>
              </a:ln>
              <a:effectLst/>
            </c:spPr>
            <c:extLst>
              <c:ext xmlns:c16="http://schemas.microsoft.com/office/drawing/2014/chart" uri="{C3380CC4-5D6E-409C-BE32-E72D297353CC}">
                <c16:uniqueId val="{00000001-C7CA-CD43-B617-A4BB137B5338}"/>
              </c:ext>
            </c:extLst>
          </c:dPt>
          <c:dPt>
            <c:idx val="1"/>
            <c:bubble3D val="0"/>
            <c:spPr>
              <a:solidFill>
                <a:srgbClr val="D58583"/>
              </a:solidFill>
              <a:ln w="19050">
                <a:noFill/>
              </a:ln>
              <a:effectLst/>
            </c:spPr>
            <c:extLst>
              <c:ext xmlns:c16="http://schemas.microsoft.com/office/drawing/2014/chart" uri="{C3380CC4-5D6E-409C-BE32-E72D297353CC}">
                <c16:uniqueId val="{00000003-C7CA-CD43-B617-A4BB137B5338}"/>
              </c:ext>
            </c:extLst>
          </c:dPt>
          <c:dLbls>
            <c:dLbl>
              <c:idx val="0"/>
              <c:layout>
                <c:manualLayout>
                  <c:x val="-0.15642391004626399"/>
                  <c:y val="5.83248060063895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w Cen MT" panose="020B0602020104020603" pitchFamily="34" charset="77"/>
                        <a:ea typeface="+mn-ea"/>
                        <a:cs typeface="+mn-cs"/>
                      </a:defRPr>
                    </a:pPr>
                    <a:r>
                      <a:rPr lang="en-US" sz="1400" dirty="0">
                        <a:solidFill>
                          <a:schemeClr val="bg1"/>
                        </a:solidFill>
                      </a:rPr>
                      <a:t>38,4%</a:t>
                    </a: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7CA-CD43-B617-A4BB137B5338}"/>
                </c:ext>
              </c:extLst>
            </c:dLbl>
            <c:dLbl>
              <c:idx val="1"/>
              <c:layout>
                <c:manualLayout>
                  <c:x val="0.18024611959828299"/>
                  <c:y val="-0.1304232293054415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w Cen MT" panose="020B0602020104020603" pitchFamily="34" charset="77"/>
                        <a:ea typeface="+mn-ea"/>
                        <a:cs typeface="+mn-cs"/>
                      </a:defRPr>
                    </a:pPr>
                    <a:r>
                      <a:rPr lang="en-US" sz="1400" dirty="0">
                        <a:solidFill>
                          <a:schemeClr val="bg1"/>
                        </a:solidFill>
                      </a:rPr>
                      <a:t>61,6%</a:t>
                    </a: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7CA-CD43-B617-A4BB137B5338}"/>
                </c:ext>
              </c:extLst>
            </c:dLbl>
            <c:spPr>
              <a:noFill/>
              <a:ln>
                <a:noFill/>
              </a:ln>
              <a:effectLst/>
            </c:spPr>
            <c:txPr>
              <a:bodyPr rot="0" spcFirstLastPara="1" vertOverflow="ellipsis" vert="horz" wrap="square" lIns="38100" tIns="19050" rIns="38100" bIns="19050" anchor="ctr" anchorCtr="1">
                <a:spAutoFit/>
              </a:bodyPr>
              <a:lstStyle/>
              <a:p>
                <a:pPr>
                  <a:defRPr sz="4800" b="0" i="0" u="none" strike="noStrike" kern="1200" baseline="0">
                    <a:solidFill>
                      <a:schemeClr val="bg1"/>
                    </a:solidFill>
                    <a:latin typeface="Tw Cen MT" panose="020B0602020104020603" pitchFamily="34" charset="77"/>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TIdak melakukan tindakan terhadap permasalahannya</c:v>
                </c:pt>
                <c:pt idx="1">
                  <c:v>Melakukan tindakan terhadap permasalahannya</c:v>
                </c:pt>
              </c:strCache>
            </c:strRef>
          </c:cat>
          <c:val>
            <c:numRef>
              <c:f>Sheet1!$B$2:$B$3</c:f>
              <c:numCache>
                <c:formatCode>General</c:formatCode>
                <c:ptCount val="2"/>
                <c:pt idx="0">
                  <c:v>39.4</c:v>
                </c:pt>
                <c:pt idx="1">
                  <c:v>60.6</c:v>
                </c:pt>
              </c:numCache>
            </c:numRef>
          </c:val>
          <c:extLst>
            <c:ext xmlns:c16="http://schemas.microsoft.com/office/drawing/2014/chart" uri="{C3380CC4-5D6E-409C-BE32-E72D297353CC}">
              <c16:uniqueId val="{00000004-C7CA-CD43-B617-A4BB137B5338}"/>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C00000"/>
                </a:solidFill>
                <a:latin typeface="Tw Cen MT" panose="020B0602020104020603" pitchFamily="34" charset="77"/>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D58583"/>
                </a:solidFill>
                <a:latin typeface="Tw Cen MT" panose="020B0602020104020603" pitchFamily="34" charset="77"/>
                <a:ea typeface="+mn-ea"/>
                <a:cs typeface="+mn-cs"/>
              </a:defRPr>
            </a:pPr>
            <a:endParaRPr lang="en-US"/>
          </a:p>
        </c:txPr>
      </c:legendEntry>
      <c:layout>
        <c:manualLayout>
          <c:xMode val="edge"/>
          <c:yMode val="edge"/>
          <c:x val="0.66340429825446479"/>
          <c:y val="0.17377494584603051"/>
          <c:w val="0.33316854070284002"/>
          <c:h val="0.5092457045590900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C00000"/>
              </a:solidFill>
              <a:latin typeface="Tw Cen MT" panose="020B06020201040206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94919980188661"/>
          <c:y val="0.11115725688732095"/>
          <c:w val="0.47179202121605762"/>
          <c:h val="0.80363609985775697"/>
        </c:manualLayout>
      </c:layout>
      <c:pieChart>
        <c:varyColors val="1"/>
        <c:ser>
          <c:idx val="0"/>
          <c:order val="0"/>
          <c:tx>
            <c:strRef>
              <c:f>Sheet1!$B$1</c:f>
              <c:strCache>
                <c:ptCount val="1"/>
                <c:pt idx="0">
                  <c:v>Sales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explosion val="2"/>
          <c:dPt>
            <c:idx val="0"/>
            <c:bubble3D val="0"/>
            <c:spPr>
              <a:solidFill>
                <a:srgbClr val="C00000"/>
              </a:solidFill>
              <a:ln w="19050" cap="flat" cmpd="sng" algn="ctr">
                <a:noFill/>
                <a:prstDash val="solid"/>
                <a:miter lim="800000"/>
              </a:ln>
              <a:effectLst/>
            </c:spPr>
            <c:extLst>
              <c:ext xmlns:c16="http://schemas.microsoft.com/office/drawing/2014/chart" uri="{C3380CC4-5D6E-409C-BE32-E72D297353CC}">
                <c16:uniqueId val="{00000001-3A9B-BA44-BA07-3412361471A1}"/>
              </c:ext>
            </c:extLst>
          </c:dPt>
          <c:dPt>
            <c:idx val="1"/>
            <c:bubble3D val="0"/>
            <c:spPr>
              <a:solidFill>
                <a:srgbClr val="D58583"/>
              </a:solidFill>
              <a:ln w="12700" cap="flat" cmpd="sng" algn="ctr">
                <a:noFill/>
                <a:prstDash val="solid"/>
                <a:miter lim="800000"/>
              </a:ln>
              <a:effectLst/>
            </c:spPr>
            <c:extLst>
              <c:ext xmlns:c16="http://schemas.microsoft.com/office/drawing/2014/chart" uri="{C3380CC4-5D6E-409C-BE32-E72D297353CC}">
                <c16:uniqueId val="{00000003-3A9B-BA44-BA07-3412361471A1}"/>
              </c:ext>
            </c:extLst>
          </c:dPt>
          <c:dLbls>
            <c:dLbl>
              <c:idx val="0"/>
              <c:layout>
                <c:manualLayout>
                  <c:x val="-0.12961231601381396"/>
                  <c:y val="-8.18016468933718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w Cen MT" panose="020B0602020104020603" pitchFamily="34" charset="77"/>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9B-BA44-BA07-3412361471A1}"/>
                </c:ext>
              </c:extLst>
            </c:dLbl>
            <c:dLbl>
              <c:idx val="1"/>
              <c:layout>
                <c:manualLayout>
                  <c:x val="0.14374999999999999"/>
                  <c:y val="9.869681336854836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Tw Cen MT" panose="020B0602020104020603" pitchFamily="34" charset="77"/>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8.203125E-2"/>
                      <c:h val="7.8369905956112859E-2"/>
                    </c:manualLayout>
                  </c15:layout>
                </c:ext>
                <c:ext xmlns:c16="http://schemas.microsoft.com/office/drawing/2014/chart" uri="{C3380CC4-5D6E-409C-BE32-E72D297353CC}">
                  <c16:uniqueId val="{00000003-3A9B-BA44-BA07-3412361471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Tw Cen MT" panose="020B0602020104020603" pitchFamily="34" charset="77"/>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Tidak Menggunakan Bantuan Hukum</c:v>
                </c:pt>
                <c:pt idx="1">
                  <c:v>Menggunakan Bantuan Hukum</c:v>
                </c:pt>
              </c:strCache>
            </c:strRef>
          </c:cat>
          <c:val>
            <c:numRef>
              <c:f>Sheet1!$B$2:$B$3</c:f>
              <c:numCache>
                <c:formatCode>General</c:formatCode>
                <c:ptCount val="2"/>
                <c:pt idx="0">
                  <c:v>64</c:v>
                </c:pt>
                <c:pt idx="1">
                  <c:v>36</c:v>
                </c:pt>
              </c:numCache>
            </c:numRef>
          </c:val>
          <c:extLst>
            <c:ext xmlns:c16="http://schemas.microsoft.com/office/drawing/2014/chart" uri="{C3380CC4-5D6E-409C-BE32-E72D297353CC}">
              <c16:uniqueId val="{00000004-3A9B-BA44-BA07-3412361471A1}"/>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rgbClr val="C00000"/>
                </a:solidFill>
                <a:latin typeface="Tw Cen MT" panose="020B0602020104020603" pitchFamily="34" charset="77"/>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D58583"/>
                </a:solidFill>
                <a:latin typeface="Tw Cen MT" panose="020B0602020104020603" pitchFamily="34" charset="77"/>
                <a:ea typeface="+mn-ea"/>
                <a:cs typeface="+mn-cs"/>
              </a:defRPr>
            </a:pPr>
            <a:endParaRPr lang="en-US"/>
          </a:p>
        </c:txPr>
      </c:legendEntry>
      <c:layout>
        <c:manualLayout>
          <c:xMode val="edge"/>
          <c:yMode val="edge"/>
          <c:x val="0"/>
          <c:y val="0.37738935294341514"/>
          <c:w val="0.3164725502855919"/>
          <c:h val="0.283037010169637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Tw Cen MT" panose="020B06020201040206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FC1082-C9DF-5C4B-9726-10883A0592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6A9B37-94AE-544B-B64C-EDE38EF5D4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294BDC-99E1-514C-84CD-DECC171C7FF3}" type="datetimeFigureOut">
              <a:rPr lang="en-US" smtClean="0"/>
              <a:t>12/11/2019</a:t>
            </a:fld>
            <a:endParaRPr lang="en-US"/>
          </a:p>
        </p:txBody>
      </p:sp>
      <p:sp>
        <p:nvSpPr>
          <p:cNvPr id="4" name="Footer Placeholder 3">
            <a:extLst>
              <a:ext uri="{FF2B5EF4-FFF2-40B4-BE49-F238E27FC236}">
                <a16:creationId xmlns:a16="http://schemas.microsoft.com/office/drawing/2014/main" id="{122C08FA-9926-E042-8A51-1445686DF0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33CE88-CF55-5646-977A-A7BB92B09E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B76AC3-04CD-A64E-B7DC-444D2E61B26C}" type="slidenum">
              <a:rPr lang="en-US" smtClean="0"/>
              <a:t>‹#›</a:t>
            </a:fld>
            <a:endParaRPr lang="en-US"/>
          </a:p>
        </p:txBody>
      </p:sp>
    </p:spTree>
    <p:extLst>
      <p:ext uri="{BB962C8B-B14F-4D97-AF65-F5344CB8AC3E}">
        <p14:creationId xmlns:p14="http://schemas.microsoft.com/office/powerpoint/2010/main" val="3261153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70112-3412-CE44-931F-0A46548F78BD}"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70789-5546-254B-AB4D-73228F90952C}" type="slidenum">
              <a:rPr lang="en-US" smtClean="0"/>
              <a:t>‹#›</a:t>
            </a:fld>
            <a:endParaRPr lang="en-US"/>
          </a:p>
        </p:txBody>
      </p:sp>
    </p:spTree>
    <p:extLst>
      <p:ext uri="{BB962C8B-B14F-4D97-AF65-F5344CB8AC3E}">
        <p14:creationId xmlns:p14="http://schemas.microsoft.com/office/powerpoint/2010/main" val="426115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1B9955-88B6-574B-BB06-792F2F5ECCCB}" type="slidenum">
              <a:rPr lang="en-US" smtClean="0"/>
              <a:t>1</a:t>
            </a:fld>
            <a:endParaRPr lang="en-US"/>
          </a:p>
        </p:txBody>
      </p:sp>
    </p:spTree>
    <p:extLst>
      <p:ext uri="{BB962C8B-B14F-4D97-AF65-F5344CB8AC3E}">
        <p14:creationId xmlns:p14="http://schemas.microsoft.com/office/powerpoint/2010/main" val="260495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Hasil </a:t>
            </a:r>
            <a:r>
              <a:rPr lang="en-US" dirty="0" err="1"/>
              <a:t>skor</a:t>
            </a:r>
            <a:r>
              <a:rPr lang="en-US" dirty="0"/>
              <a:t> </a:t>
            </a:r>
            <a:r>
              <a:rPr lang="en-US" dirty="0" err="1"/>
              <a:t>indeks</a:t>
            </a:r>
            <a:r>
              <a:rPr lang="en-US" dirty="0"/>
              <a:t> </a:t>
            </a:r>
            <a:r>
              <a:rPr lang="en-US" dirty="0" err="1"/>
              <a:t>nasional</a:t>
            </a:r>
            <a:r>
              <a:rPr lang="en-US" dirty="0"/>
              <a:t> </a:t>
            </a:r>
            <a:r>
              <a:rPr lang="en-US" dirty="0" err="1"/>
              <a:t>jangan</a:t>
            </a:r>
            <a:r>
              <a:rPr lang="en-US" dirty="0"/>
              <a:t> </a:t>
            </a:r>
            <a:r>
              <a:rPr lang="en-US" dirty="0" err="1"/>
              <a:t>lupa</a:t>
            </a:r>
            <a:endParaRPr lang="en-US" dirty="0"/>
          </a:p>
        </p:txBody>
      </p:sp>
      <p:sp>
        <p:nvSpPr>
          <p:cNvPr id="4" name="Slide Number Placeholder 3"/>
          <p:cNvSpPr>
            <a:spLocks noGrp="1"/>
          </p:cNvSpPr>
          <p:nvPr>
            <p:ph type="sldNum" sz="quarter" idx="5"/>
          </p:nvPr>
        </p:nvSpPr>
        <p:spPr/>
        <p:txBody>
          <a:bodyPr/>
          <a:lstStyle/>
          <a:p>
            <a:fld id="{70470789-5546-254B-AB4D-73228F90952C}" type="slidenum">
              <a:rPr lang="en-US" smtClean="0"/>
              <a:t>24</a:t>
            </a:fld>
            <a:endParaRPr lang="en-US"/>
          </a:p>
        </p:txBody>
      </p:sp>
    </p:spTree>
    <p:extLst>
      <p:ext uri="{BB962C8B-B14F-4D97-AF65-F5344CB8AC3E}">
        <p14:creationId xmlns:p14="http://schemas.microsoft.com/office/powerpoint/2010/main" val="113132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70789-5546-254B-AB4D-73228F90952C}" type="slidenum">
              <a:rPr lang="en-US" smtClean="0"/>
              <a:t>5</a:t>
            </a:fld>
            <a:endParaRPr lang="en-US"/>
          </a:p>
        </p:txBody>
      </p:sp>
    </p:spTree>
    <p:extLst>
      <p:ext uri="{BB962C8B-B14F-4D97-AF65-F5344CB8AC3E}">
        <p14:creationId xmlns:p14="http://schemas.microsoft.com/office/powerpoint/2010/main" val="87252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Dari </a:t>
            </a:r>
            <a:r>
              <a:rPr lang="en-US" dirty="0" err="1"/>
              <a:t>hasil</a:t>
            </a:r>
            <a:r>
              <a:rPr lang="en-US" dirty="0"/>
              <a:t> rapid listing </a:t>
            </a:r>
            <a:r>
              <a:rPr lang="en-US" dirty="0" err="1"/>
              <a:t>sebanyak</a:t>
            </a:r>
            <a:r>
              <a:rPr lang="en-US" dirty="0"/>
              <a:t> 4196 orang </a:t>
            </a:r>
            <a:r>
              <a:rPr lang="en-US" dirty="0" err="1"/>
              <a:t>terdapat</a:t>
            </a:r>
            <a:r>
              <a:rPr lang="en-US" dirty="0"/>
              <a:t> 60,1% yang </a:t>
            </a:r>
            <a:r>
              <a:rPr lang="en-US" dirty="0" err="1"/>
              <a:t>mengalami</a:t>
            </a:r>
            <a:r>
              <a:rPr lang="en-US" dirty="0"/>
              <a:t> </a:t>
            </a:r>
            <a:r>
              <a:rPr lang="en-US" dirty="0" err="1"/>
              <a:t>masalah</a:t>
            </a:r>
            <a:r>
              <a:rPr lang="en-US" dirty="0"/>
              <a:t> </a:t>
            </a:r>
            <a:r>
              <a:rPr lang="en-US" dirty="0" err="1"/>
              <a:t>hukum</a:t>
            </a:r>
            <a:r>
              <a:rPr lang="en-US" dirty="0"/>
              <a:t> </a:t>
            </a:r>
            <a:r>
              <a:rPr lang="en-US" dirty="0" err="1"/>
              <a:t>yaitu</a:t>
            </a:r>
            <a:r>
              <a:rPr lang="en-US" dirty="0"/>
              <a:t> </a:t>
            </a:r>
            <a:r>
              <a:rPr lang="en-US" dirty="0" err="1"/>
              <a:t>sebanyak</a:t>
            </a:r>
            <a:r>
              <a:rPr lang="en-US" dirty="0"/>
              <a:t> 2167 </a:t>
            </a:r>
            <a:r>
              <a:rPr lang="en-US" dirty="0" err="1"/>
              <a:t>orang</a:t>
            </a:r>
            <a:r>
              <a:rPr lang="en-US" dirty="0" err="1">
                <a:sym typeface="Wingdings" pitchFamily="2" charset="2"/>
              </a:rPr>
              <a:t>hal</a:t>
            </a:r>
            <a:r>
              <a:rPr lang="en-US" dirty="0">
                <a:sym typeface="Wingdings" pitchFamily="2" charset="2"/>
              </a:rPr>
              <a:t> </a:t>
            </a:r>
            <a:r>
              <a:rPr lang="en-US" dirty="0" err="1">
                <a:sym typeface="Wingdings" pitchFamily="2" charset="2"/>
              </a:rPr>
              <a:t>ini</a:t>
            </a:r>
            <a:r>
              <a:rPr lang="en-US" dirty="0">
                <a:sym typeface="Wingdings" pitchFamily="2" charset="2"/>
              </a:rPr>
              <a:t> </a:t>
            </a:r>
            <a:r>
              <a:rPr lang="en-US" dirty="0" err="1">
                <a:sym typeface="Wingdings" pitchFamily="2" charset="2"/>
              </a:rPr>
              <a:t>menunjukkan</a:t>
            </a:r>
            <a:r>
              <a:rPr lang="en-US" dirty="0">
                <a:sym typeface="Wingdings" pitchFamily="2" charset="2"/>
              </a:rPr>
              <a:t> </a:t>
            </a:r>
            <a:r>
              <a:rPr lang="en-US" dirty="0" err="1">
                <a:sym typeface="Wingdings" pitchFamily="2" charset="2"/>
              </a:rPr>
              <a:t>bahwa</a:t>
            </a:r>
            <a:r>
              <a:rPr lang="en-US" dirty="0">
                <a:sym typeface="Wingdings" pitchFamily="2" charset="2"/>
              </a:rPr>
              <a:t> </a:t>
            </a:r>
            <a:r>
              <a:rPr lang="en-US" dirty="0" err="1">
                <a:sym typeface="Wingdings" pitchFamily="2" charset="2"/>
              </a:rPr>
              <a:t>hasil</a:t>
            </a:r>
            <a:r>
              <a:rPr lang="en-US" dirty="0">
                <a:sym typeface="Wingdings" pitchFamily="2" charset="2"/>
              </a:rPr>
              <a:t> </a:t>
            </a:r>
            <a:r>
              <a:rPr lang="en-US" dirty="0" err="1">
                <a:sym typeface="Wingdings" pitchFamily="2" charset="2"/>
              </a:rPr>
              <a:t>dr</a:t>
            </a:r>
            <a:r>
              <a:rPr lang="en-US" dirty="0">
                <a:sym typeface="Wingdings" pitchFamily="2" charset="2"/>
              </a:rPr>
              <a:t> WJP 2018 (26%) </a:t>
            </a:r>
            <a:r>
              <a:rPr lang="en-US" dirty="0" err="1">
                <a:sym typeface="Wingdings" pitchFamily="2" charset="2"/>
              </a:rPr>
              <a:t>dan</a:t>
            </a:r>
            <a:r>
              <a:rPr lang="en-US" dirty="0">
                <a:sym typeface="Wingdings" pitchFamily="2" charset="2"/>
              </a:rPr>
              <a:t> </a:t>
            </a:r>
            <a:r>
              <a:rPr lang="en-US" dirty="0" err="1">
                <a:sym typeface="Wingdings" pitchFamily="2" charset="2"/>
              </a:rPr>
              <a:t>HiiL</a:t>
            </a:r>
            <a:r>
              <a:rPr lang="en-US" dirty="0">
                <a:sym typeface="Wingdings" pitchFamily="2" charset="2"/>
              </a:rPr>
              <a:t> 2014 (16%) </a:t>
            </a:r>
            <a:r>
              <a:rPr lang="en-US" dirty="0" err="1">
                <a:sym typeface="Wingdings" pitchFamily="2" charset="2"/>
              </a:rPr>
              <a:t>masyarakat</a:t>
            </a:r>
            <a:r>
              <a:rPr lang="en-US" dirty="0">
                <a:sym typeface="Wingdings" pitchFamily="2" charset="2"/>
              </a:rPr>
              <a:t> Indonesia </a:t>
            </a:r>
            <a:r>
              <a:rPr lang="en-US" dirty="0" err="1">
                <a:sym typeface="Wingdings" pitchFamily="2" charset="2"/>
              </a:rPr>
              <a:t>mengalami</a:t>
            </a:r>
            <a:r>
              <a:rPr lang="en-US" dirty="0">
                <a:sym typeface="Wingdings" pitchFamily="2" charset="2"/>
              </a:rPr>
              <a:t> </a:t>
            </a:r>
            <a:r>
              <a:rPr lang="en-US" dirty="0" err="1">
                <a:sym typeface="Wingdings" pitchFamily="2" charset="2"/>
              </a:rPr>
              <a:t>permasalahan</a:t>
            </a:r>
            <a:r>
              <a:rPr lang="en-US" dirty="0">
                <a:sym typeface="Wingdings" pitchFamily="2" charset="2"/>
              </a:rPr>
              <a:t> </a:t>
            </a:r>
            <a:r>
              <a:rPr lang="en-US" dirty="0" err="1">
                <a:sym typeface="Wingdings" pitchFamily="2" charset="2"/>
              </a:rPr>
              <a:t>hukum</a:t>
            </a:r>
            <a:r>
              <a:rPr lang="en-US" dirty="0">
                <a:sym typeface="Wingdings" pitchFamily="2" charset="2"/>
              </a:rPr>
              <a:t>, </a:t>
            </a:r>
            <a:r>
              <a:rPr lang="en-US" dirty="0" err="1">
                <a:sym typeface="Wingdings" pitchFamily="2" charset="2"/>
              </a:rPr>
              <a:t>perlu</a:t>
            </a:r>
            <a:r>
              <a:rPr lang="en-US" dirty="0">
                <a:sym typeface="Wingdings" pitchFamily="2" charset="2"/>
              </a:rPr>
              <a:t> </a:t>
            </a:r>
            <a:r>
              <a:rPr lang="en-US" dirty="0" err="1">
                <a:sym typeface="Wingdings" pitchFamily="2" charset="2"/>
              </a:rPr>
              <a:t>ditinjau</a:t>
            </a:r>
            <a:r>
              <a:rPr lang="en-US" dirty="0">
                <a:sym typeface="Wingdings" pitchFamily="2" charset="2"/>
              </a:rPr>
              <a:t> </a:t>
            </a:r>
            <a:r>
              <a:rPr lang="en-US" dirty="0" err="1">
                <a:sym typeface="Wingdings" pitchFamily="2" charset="2"/>
              </a:rPr>
              <a:t>kembali</a:t>
            </a:r>
            <a:endParaRPr lang="en-US" dirty="0">
              <a:sym typeface="Wingdings" pitchFamily="2" charset="2"/>
            </a:endParaRPr>
          </a:p>
          <a:p>
            <a:endParaRPr lang="en-US" dirty="0">
              <a:sym typeface="Wingdings" pitchFamily="2" charset="2"/>
            </a:endParaRPr>
          </a:p>
          <a:p>
            <a:r>
              <a:rPr lang="en-US" dirty="0">
                <a:sym typeface="Wingdings" pitchFamily="2" charset="2"/>
              </a:rPr>
              <a:t>In the end, </a:t>
            </a:r>
            <a:r>
              <a:rPr lang="en-US" dirty="0" err="1">
                <a:sym typeface="Wingdings" pitchFamily="2" charset="2"/>
              </a:rPr>
              <a:t>d</a:t>
            </a:r>
            <a:r>
              <a:rPr lang="en-US" dirty="0" err="1"/>
              <a:t>iambil</a:t>
            </a:r>
            <a:r>
              <a:rPr lang="en-US" dirty="0"/>
              <a:t> 2040 </a:t>
            </a:r>
            <a:r>
              <a:rPr lang="en-US" dirty="0" err="1"/>
              <a:t>untuk</a:t>
            </a:r>
            <a:r>
              <a:rPr lang="en-US" dirty="0"/>
              <a:t> </a:t>
            </a:r>
            <a:r>
              <a:rPr lang="en-US" dirty="0" err="1"/>
              <a:t>menjadi</a:t>
            </a:r>
            <a:r>
              <a:rPr lang="en-US" dirty="0"/>
              <a:t> </a:t>
            </a:r>
            <a:r>
              <a:rPr lang="en-US" dirty="0" err="1"/>
              <a:t>sampel</a:t>
            </a:r>
            <a:r>
              <a:rPr lang="en-US" dirty="0"/>
              <a:t> </a:t>
            </a:r>
            <a:r>
              <a:rPr lang="en-US" dirty="0" err="1"/>
              <a:t>selanjutnya</a:t>
            </a:r>
            <a:r>
              <a:rPr lang="en-US" dirty="0"/>
              <a:t>.</a:t>
            </a:r>
          </a:p>
        </p:txBody>
      </p:sp>
      <p:sp>
        <p:nvSpPr>
          <p:cNvPr id="4" name="Slide Number Placeholder 3"/>
          <p:cNvSpPr>
            <a:spLocks noGrp="1"/>
          </p:cNvSpPr>
          <p:nvPr>
            <p:ph type="sldNum" sz="quarter" idx="5"/>
          </p:nvPr>
        </p:nvSpPr>
        <p:spPr/>
        <p:txBody>
          <a:bodyPr/>
          <a:lstStyle/>
          <a:p>
            <a:fld id="{70470789-5546-254B-AB4D-73228F90952C}" type="slidenum">
              <a:rPr lang="en-US" smtClean="0"/>
              <a:t>7</a:t>
            </a:fld>
            <a:endParaRPr lang="en-US"/>
          </a:p>
        </p:txBody>
      </p:sp>
    </p:spTree>
    <p:extLst>
      <p:ext uri="{BB962C8B-B14F-4D97-AF65-F5344CB8AC3E}">
        <p14:creationId xmlns:p14="http://schemas.microsoft.com/office/powerpoint/2010/main" val="155661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Dari 2040 </a:t>
            </a:r>
            <a:r>
              <a:rPr lang="en-US" dirty="0" err="1"/>
              <a:t>responden</a:t>
            </a:r>
            <a:r>
              <a:rPr lang="en-US" dirty="0"/>
              <a:t>, 38,4 do nothing</a:t>
            </a:r>
          </a:p>
        </p:txBody>
      </p:sp>
      <p:sp>
        <p:nvSpPr>
          <p:cNvPr id="4" name="Slide Number Placeholder 3"/>
          <p:cNvSpPr>
            <a:spLocks noGrp="1"/>
          </p:cNvSpPr>
          <p:nvPr>
            <p:ph type="sldNum" sz="quarter" idx="5"/>
          </p:nvPr>
        </p:nvSpPr>
        <p:spPr/>
        <p:txBody>
          <a:bodyPr/>
          <a:lstStyle/>
          <a:p>
            <a:fld id="{70470789-5546-254B-AB4D-73228F90952C}" type="slidenum">
              <a:rPr lang="en-US" smtClean="0"/>
              <a:t>8</a:t>
            </a:fld>
            <a:endParaRPr lang="en-US"/>
          </a:p>
        </p:txBody>
      </p:sp>
    </p:spTree>
    <p:extLst>
      <p:ext uri="{BB962C8B-B14F-4D97-AF65-F5344CB8AC3E}">
        <p14:creationId xmlns:p14="http://schemas.microsoft.com/office/powerpoint/2010/main" val="30890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Hasil </a:t>
            </a:r>
            <a:r>
              <a:rPr lang="en-US" dirty="0" err="1"/>
              <a:t>skor</a:t>
            </a:r>
            <a:r>
              <a:rPr lang="en-US" dirty="0"/>
              <a:t> </a:t>
            </a:r>
            <a:r>
              <a:rPr lang="en-US" dirty="0" err="1"/>
              <a:t>indeks</a:t>
            </a:r>
            <a:r>
              <a:rPr lang="en-US" dirty="0"/>
              <a:t> </a:t>
            </a:r>
            <a:r>
              <a:rPr lang="en-US" dirty="0" err="1"/>
              <a:t>nasional</a:t>
            </a:r>
            <a:r>
              <a:rPr lang="en-US" dirty="0"/>
              <a:t> </a:t>
            </a:r>
            <a:r>
              <a:rPr lang="en-US" dirty="0" err="1"/>
              <a:t>jangan</a:t>
            </a:r>
            <a:r>
              <a:rPr lang="en-US" dirty="0"/>
              <a:t> </a:t>
            </a:r>
            <a:r>
              <a:rPr lang="en-US" dirty="0" err="1"/>
              <a:t>lupa</a:t>
            </a:r>
            <a:endParaRPr lang="en-US" dirty="0"/>
          </a:p>
        </p:txBody>
      </p:sp>
      <p:sp>
        <p:nvSpPr>
          <p:cNvPr id="4" name="Slide Number Placeholder 3"/>
          <p:cNvSpPr>
            <a:spLocks noGrp="1"/>
          </p:cNvSpPr>
          <p:nvPr>
            <p:ph type="sldNum" sz="quarter" idx="5"/>
          </p:nvPr>
        </p:nvSpPr>
        <p:spPr/>
        <p:txBody>
          <a:bodyPr/>
          <a:lstStyle/>
          <a:p>
            <a:fld id="{70470789-5546-254B-AB4D-73228F90952C}" type="slidenum">
              <a:rPr lang="en-US" smtClean="0"/>
              <a:t>9</a:t>
            </a:fld>
            <a:endParaRPr lang="en-US"/>
          </a:p>
        </p:txBody>
      </p:sp>
    </p:spTree>
    <p:extLst>
      <p:ext uri="{BB962C8B-B14F-4D97-AF65-F5344CB8AC3E}">
        <p14:creationId xmlns:p14="http://schemas.microsoft.com/office/powerpoint/2010/main" val="60511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Hasil </a:t>
            </a:r>
            <a:r>
              <a:rPr lang="en-US" dirty="0" err="1"/>
              <a:t>skor</a:t>
            </a:r>
            <a:r>
              <a:rPr lang="en-US" dirty="0"/>
              <a:t> </a:t>
            </a:r>
            <a:r>
              <a:rPr lang="en-US" dirty="0" err="1"/>
              <a:t>indeks</a:t>
            </a:r>
            <a:r>
              <a:rPr lang="en-US" dirty="0"/>
              <a:t> </a:t>
            </a:r>
            <a:r>
              <a:rPr lang="en-US" dirty="0" err="1"/>
              <a:t>nasional</a:t>
            </a:r>
            <a:r>
              <a:rPr lang="en-US" dirty="0"/>
              <a:t> </a:t>
            </a:r>
            <a:r>
              <a:rPr lang="en-US" dirty="0" err="1"/>
              <a:t>jangan</a:t>
            </a:r>
            <a:r>
              <a:rPr lang="en-US" dirty="0"/>
              <a:t> </a:t>
            </a:r>
            <a:r>
              <a:rPr lang="en-US" dirty="0" err="1"/>
              <a:t>lupa</a:t>
            </a:r>
            <a:endParaRPr lang="en-US" dirty="0"/>
          </a:p>
        </p:txBody>
      </p:sp>
      <p:sp>
        <p:nvSpPr>
          <p:cNvPr id="4" name="Slide Number Placeholder 3"/>
          <p:cNvSpPr>
            <a:spLocks noGrp="1"/>
          </p:cNvSpPr>
          <p:nvPr>
            <p:ph type="sldNum" sz="quarter" idx="5"/>
          </p:nvPr>
        </p:nvSpPr>
        <p:spPr/>
        <p:txBody>
          <a:bodyPr/>
          <a:lstStyle/>
          <a:p>
            <a:fld id="{70470789-5546-254B-AB4D-73228F90952C}" type="slidenum">
              <a:rPr lang="en-US" smtClean="0"/>
              <a:t>10</a:t>
            </a:fld>
            <a:endParaRPr lang="en-US"/>
          </a:p>
        </p:txBody>
      </p:sp>
    </p:spTree>
    <p:extLst>
      <p:ext uri="{BB962C8B-B14F-4D97-AF65-F5344CB8AC3E}">
        <p14:creationId xmlns:p14="http://schemas.microsoft.com/office/powerpoint/2010/main" val="183234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ID" dirty="0"/>
          </a:p>
          <a:p>
            <a:r>
              <a:rPr lang="en-ID" dirty="0" err="1"/>
              <a:t>Bisa</a:t>
            </a:r>
            <a:r>
              <a:rPr lang="en-ID" dirty="0"/>
              <a:t> </a:t>
            </a:r>
            <a:r>
              <a:rPr lang="en-ID" dirty="0" err="1"/>
              <a:t>dianalisis</a:t>
            </a:r>
            <a:r>
              <a:rPr lang="en-ID" dirty="0"/>
              <a:t> </a:t>
            </a:r>
            <a:r>
              <a:rPr lang="en-ID" dirty="0" err="1"/>
              <a:t>bahwa</a:t>
            </a:r>
            <a:r>
              <a:rPr lang="en-ID" dirty="0"/>
              <a:t> </a:t>
            </a:r>
            <a:r>
              <a:rPr lang="en-ID" dirty="0" err="1"/>
              <a:t>pendamping</a:t>
            </a:r>
            <a:r>
              <a:rPr lang="en-ID" dirty="0"/>
              <a:t> </a:t>
            </a:r>
            <a:r>
              <a:rPr lang="en-ID" dirty="0" err="1"/>
              <a:t>bukan</a:t>
            </a:r>
            <a:r>
              <a:rPr lang="en-ID" dirty="0"/>
              <a:t> </a:t>
            </a:r>
            <a:r>
              <a:rPr lang="en-ID" dirty="0" err="1"/>
              <a:t>hanya</a:t>
            </a:r>
            <a:r>
              <a:rPr lang="en-ID" dirty="0"/>
              <a:t> </a:t>
            </a:r>
            <a:r>
              <a:rPr lang="en-ID" dirty="0" err="1"/>
              <a:t>anak</a:t>
            </a:r>
            <a:r>
              <a:rPr lang="en-ID" dirty="0"/>
              <a:t> </a:t>
            </a:r>
            <a:r>
              <a:rPr lang="en-ID" dirty="0" err="1"/>
              <a:t>hukum</a:t>
            </a:r>
            <a:r>
              <a:rPr lang="en-ID" dirty="0"/>
              <a:t>, </a:t>
            </a:r>
            <a:r>
              <a:rPr lang="en-ID" dirty="0" err="1"/>
              <a:t>sebenarnya</a:t>
            </a:r>
            <a:r>
              <a:rPr lang="en-ID" dirty="0"/>
              <a:t> </a:t>
            </a:r>
            <a:r>
              <a:rPr lang="en-ID" dirty="0" err="1"/>
              <a:t>masyarakat</a:t>
            </a:r>
            <a:r>
              <a:rPr lang="en-ID" dirty="0"/>
              <a:t> </a:t>
            </a:r>
            <a:r>
              <a:rPr lang="en-ID" dirty="0" err="1"/>
              <a:t>bisa</a:t>
            </a:r>
            <a:r>
              <a:rPr lang="en-ID" dirty="0"/>
              <a:t> </a:t>
            </a:r>
            <a:r>
              <a:rPr lang="en-ID" dirty="0" err="1"/>
              <a:t>mendapatkan</a:t>
            </a:r>
            <a:r>
              <a:rPr lang="en-ID" dirty="0"/>
              <a:t> </a:t>
            </a:r>
            <a:r>
              <a:rPr lang="en-ID" dirty="0" err="1"/>
              <a:t>konsultasi</a:t>
            </a:r>
            <a:r>
              <a:rPr lang="en-ID" dirty="0"/>
              <a:t> </a:t>
            </a:r>
            <a:r>
              <a:rPr lang="en-ID" dirty="0" err="1"/>
              <a:t>dari</a:t>
            </a:r>
            <a:r>
              <a:rPr lang="en-ID" dirty="0"/>
              <a:t> </a:t>
            </a:r>
            <a:r>
              <a:rPr lang="en-ID" dirty="0" err="1"/>
              <a:t>keluarga</a:t>
            </a:r>
            <a:r>
              <a:rPr lang="en-ID" dirty="0"/>
              <a:t> </a:t>
            </a:r>
            <a:r>
              <a:rPr lang="en-ID" dirty="0" err="1"/>
              <a:t>dan</a:t>
            </a:r>
            <a:r>
              <a:rPr lang="en-ID" dirty="0"/>
              <a:t> </a:t>
            </a:r>
            <a:r>
              <a:rPr lang="en-ID" dirty="0" err="1"/>
              <a:t>pendamping</a:t>
            </a:r>
            <a:r>
              <a:rPr lang="en-ID" dirty="0"/>
              <a:t> non </a:t>
            </a:r>
            <a:r>
              <a:rPr lang="en-ID" dirty="0" err="1"/>
              <a:t>hukum</a:t>
            </a:r>
            <a:r>
              <a:rPr lang="en-ID" dirty="0"/>
              <a:t> lain. </a:t>
            </a:r>
            <a:r>
              <a:rPr lang="en-ID" dirty="0" err="1"/>
              <a:t>Sehingga</a:t>
            </a:r>
            <a:r>
              <a:rPr lang="en-ID" dirty="0"/>
              <a:t>, </a:t>
            </a:r>
            <a:r>
              <a:rPr lang="en-ID" dirty="0" err="1"/>
              <a:t>tugas</a:t>
            </a:r>
            <a:r>
              <a:rPr lang="en-ID" dirty="0"/>
              <a:t> BPHN: Pendidikan </a:t>
            </a:r>
            <a:r>
              <a:rPr lang="en-ID" dirty="0" err="1"/>
              <a:t>hukum</a:t>
            </a:r>
            <a:r>
              <a:rPr lang="en-ID" dirty="0"/>
              <a:t> </a:t>
            </a:r>
            <a:r>
              <a:rPr lang="en-ID" dirty="0" err="1"/>
              <a:t>untuk</a:t>
            </a:r>
            <a:r>
              <a:rPr lang="en-ID" dirty="0"/>
              <a:t> </a:t>
            </a:r>
            <a:r>
              <a:rPr lang="en-ID" dirty="0" err="1"/>
              <a:t>masyarakat</a:t>
            </a:r>
            <a:r>
              <a:rPr lang="en-ID" dirty="0"/>
              <a:t> </a:t>
            </a:r>
          </a:p>
          <a:p>
            <a:endParaRPr lang="en-US" dirty="0"/>
          </a:p>
        </p:txBody>
      </p:sp>
      <p:sp>
        <p:nvSpPr>
          <p:cNvPr id="4" name="Slide Number Placeholder 3"/>
          <p:cNvSpPr>
            <a:spLocks noGrp="1"/>
          </p:cNvSpPr>
          <p:nvPr>
            <p:ph type="sldNum" sz="quarter" idx="5"/>
          </p:nvPr>
        </p:nvSpPr>
        <p:spPr/>
        <p:txBody>
          <a:bodyPr/>
          <a:lstStyle/>
          <a:p>
            <a:fld id="{70470789-5546-254B-AB4D-73228F90952C}" type="slidenum">
              <a:rPr lang="en-US" smtClean="0"/>
              <a:t>15</a:t>
            </a:fld>
            <a:endParaRPr lang="en-US"/>
          </a:p>
        </p:txBody>
      </p:sp>
    </p:spTree>
    <p:extLst>
      <p:ext uri="{BB962C8B-B14F-4D97-AF65-F5344CB8AC3E}">
        <p14:creationId xmlns:p14="http://schemas.microsoft.com/office/powerpoint/2010/main" val="72951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ID" dirty="0"/>
              <a:t>Disclaimer: </a:t>
            </a:r>
            <a:r>
              <a:rPr lang="en-ID" dirty="0" err="1"/>
              <a:t>Laki-laki</a:t>
            </a:r>
            <a:r>
              <a:rPr lang="en-ID" dirty="0"/>
              <a:t> juga </a:t>
            </a:r>
            <a:r>
              <a:rPr lang="en-ID" dirty="0" err="1"/>
              <a:t>memiliki</a:t>
            </a:r>
            <a:r>
              <a:rPr lang="en-ID" dirty="0"/>
              <a:t> </a:t>
            </a:r>
            <a:r>
              <a:rPr lang="en-ID" dirty="0" err="1"/>
              <a:t>kecenderungan</a:t>
            </a:r>
            <a:r>
              <a:rPr lang="en-ID" dirty="0"/>
              <a:t> yang </a:t>
            </a:r>
            <a:r>
              <a:rPr lang="en-ID" dirty="0" err="1"/>
              <a:t>sama</a:t>
            </a:r>
            <a:r>
              <a:rPr lang="en-ID" dirty="0"/>
              <a:t> </a:t>
            </a:r>
            <a:r>
              <a:rPr lang="en-ID" dirty="0" err="1"/>
              <a:t>yaitu</a:t>
            </a:r>
            <a:r>
              <a:rPr lang="en-ID" dirty="0"/>
              <a:t> </a:t>
            </a:r>
            <a:r>
              <a:rPr lang="en-ID" dirty="0" err="1"/>
              <a:t>tidak</a:t>
            </a:r>
            <a:r>
              <a:rPr lang="en-ID" dirty="0"/>
              <a:t> </a:t>
            </a:r>
            <a:r>
              <a:rPr lang="en-ID" dirty="0" err="1"/>
              <a:t>menggunakan</a:t>
            </a:r>
            <a:r>
              <a:rPr lang="en-ID" dirty="0"/>
              <a:t> </a:t>
            </a:r>
            <a:r>
              <a:rPr lang="en-ID" dirty="0" err="1"/>
              <a:t>bantuan</a:t>
            </a:r>
            <a:r>
              <a:rPr lang="en-ID" dirty="0"/>
              <a:t> </a:t>
            </a:r>
            <a:r>
              <a:rPr lang="en-ID" dirty="0" err="1"/>
              <a:t>hukum</a:t>
            </a:r>
            <a:endParaRPr lang="en-ID" dirty="0"/>
          </a:p>
          <a:p>
            <a:pPr marL="342900" indent="-342900">
              <a:buAutoNum type="arabicPeriod"/>
            </a:pPr>
            <a:endParaRPr lang="en-ID" dirty="0"/>
          </a:p>
          <a:p>
            <a:pPr marL="342900" indent="-342900">
              <a:buAutoNum type="arabicPeriod"/>
            </a:pPr>
            <a:r>
              <a:rPr lang="en-ID" dirty="0" err="1"/>
              <a:t>Bisa</a:t>
            </a:r>
            <a:r>
              <a:rPr lang="en-ID" dirty="0"/>
              <a:t> </a:t>
            </a:r>
            <a:r>
              <a:rPr lang="en-ID" dirty="0" err="1"/>
              <a:t>dianalisis</a:t>
            </a:r>
            <a:r>
              <a:rPr lang="en-ID" dirty="0"/>
              <a:t> </a:t>
            </a:r>
            <a:r>
              <a:rPr lang="en-ID" dirty="0" err="1"/>
              <a:t>bahwa</a:t>
            </a:r>
            <a:r>
              <a:rPr lang="en-ID" dirty="0"/>
              <a:t> </a:t>
            </a:r>
            <a:r>
              <a:rPr lang="en-ID" dirty="0" err="1"/>
              <a:t>pendamping</a:t>
            </a:r>
            <a:r>
              <a:rPr lang="en-ID" dirty="0"/>
              <a:t> </a:t>
            </a:r>
            <a:r>
              <a:rPr lang="en-ID" dirty="0" err="1"/>
              <a:t>bukan</a:t>
            </a:r>
            <a:r>
              <a:rPr lang="en-ID" dirty="0"/>
              <a:t> </a:t>
            </a:r>
            <a:r>
              <a:rPr lang="en-ID" dirty="0" err="1"/>
              <a:t>hanya</a:t>
            </a:r>
            <a:r>
              <a:rPr lang="en-ID" dirty="0"/>
              <a:t> </a:t>
            </a:r>
            <a:r>
              <a:rPr lang="en-ID" dirty="0" err="1"/>
              <a:t>hak</a:t>
            </a:r>
            <a:r>
              <a:rPr lang="en-ID" dirty="0"/>
              <a:t> </a:t>
            </a:r>
            <a:r>
              <a:rPr lang="en-ID" dirty="0" err="1"/>
              <a:t>hukum</a:t>
            </a:r>
            <a:r>
              <a:rPr lang="en-ID" dirty="0"/>
              <a:t>, </a:t>
            </a:r>
            <a:r>
              <a:rPr lang="en-ID" dirty="0" err="1"/>
              <a:t>sebenarnya</a:t>
            </a:r>
            <a:r>
              <a:rPr lang="en-ID" dirty="0"/>
              <a:t> </a:t>
            </a:r>
            <a:r>
              <a:rPr lang="en-ID" dirty="0" err="1"/>
              <a:t>masyarakat</a:t>
            </a:r>
            <a:r>
              <a:rPr lang="en-ID" dirty="0"/>
              <a:t> </a:t>
            </a:r>
            <a:r>
              <a:rPr lang="en-ID" dirty="0" err="1"/>
              <a:t>bisa</a:t>
            </a:r>
            <a:r>
              <a:rPr lang="en-ID" dirty="0"/>
              <a:t> </a:t>
            </a:r>
            <a:r>
              <a:rPr lang="en-ID" dirty="0" err="1"/>
              <a:t>mendapatkan</a:t>
            </a:r>
            <a:r>
              <a:rPr lang="en-ID" dirty="0"/>
              <a:t> </a:t>
            </a:r>
            <a:r>
              <a:rPr lang="en-ID" dirty="0" err="1"/>
              <a:t>konsultasi</a:t>
            </a:r>
            <a:r>
              <a:rPr lang="en-ID" dirty="0"/>
              <a:t> </a:t>
            </a:r>
            <a:r>
              <a:rPr lang="en-ID" dirty="0" err="1"/>
              <a:t>dari</a:t>
            </a:r>
            <a:r>
              <a:rPr lang="en-ID" dirty="0"/>
              <a:t> </a:t>
            </a:r>
            <a:r>
              <a:rPr lang="en-ID" dirty="0" err="1"/>
              <a:t>keluarga</a:t>
            </a:r>
            <a:r>
              <a:rPr lang="en-ID" dirty="0"/>
              <a:t> </a:t>
            </a:r>
            <a:r>
              <a:rPr lang="en-ID" dirty="0" err="1"/>
              <a:t>dan</a:t>
            </a:r>
            <a:r>
              <a:rPr lang="en-ID" dirty="0"/>
              <a:t> </a:t>
            </a:r>
            <a:r>
              <a:rPr lang="en-ID" dirty="0" err="1"/>
              <a:t>pendamping</a:t>
            </a:r>
            <a:r>
              <a:rPr lang="en-ID" dirty="0"/>
              <a:t> non </a:t>
            </a:r>
            <a:r>
              <a:rPr lang="en-ID" dirty="0" err="1"/>
              <a:t>hukum</a:t>
            </a:r>
            <a:r>
              <a:rPr lang="en-ID" dirty="0"/>
              <a:t> lain. </a:t>
            </a:r>
            <a:r>
              <a:rPr lang="en-ID" dirty="0" err="1"/>
              <a:t>Sehingga</a:t>
            </a:r>
            <a:r>
              <a:rPr lang="en-ID" dirty="0"/>
              <a:t>, </a:t>
            </a:r>
            <a:r>
              <a:rPr lang="en-ID" dirty="0" err="1"/>
              <a:t>tugas</a:t>
            </a:r>
            <a:r>
              <a:rPr lang="en-ID" dirty="0"/>
              <a:t> BPHN: Pendidikan </a:t>
            </a:r>
            <a:r>
              <a:rPr lang="en-ID" dirty="0" err="1"/>
              <a:t>hukum</a:t>
            </a:r>
            <a:r>
              <a:rPr lang="en-ID" dirty="0"/>
              <a:t> </a:t>
            </a:r>
            <a:r>
              <a:rPr lang="en-ID" dirty="0" err="1"/>
              <a:t>untuk</a:t>
            </a:r>
            <a:r>
              <a:rPr lang="en-ID" dirty="0"/>
              <a:t> </a:t>
            </a:r>
            <a:r>
              <a:rPr lang="en-ID" dirty="0" err="1"/>
              <a:t>masyarakat</a:t>
            </a:r>
            <a:r>
              <a:rPr lang="en-ID" dirty="0"/>
              <a:t> </a:t>
            </a:r>
          </a:p>
          <a:p>
            <a:endParaRPr lang="en-US" dirty="0"/>
          </a:p>
        </p:txBody>
      </p:sp>
      <p:sp>
        <p:nvSpPr>
          <p:cNvPr id="4" name="Slide Number Placeholder 3"/>
          <p:cNvSpPr>
            <a:spLocks noGrp="1"/>
          </p:cNvSpPr>
          <p:nvPr>
            <p:ph type="sldNum" sz="quarter" idx="5"/>
          </p:nvPr>
        </p:nvSpPr>
        <p:spPr/>
        <p:txBody>
          <a:bodyPr/>
          <a:lstStyle/>
          <a:p>
            <a:fld id="{70470789-5546-254B-AB4D-73228F90952C}" type="slidenum">
              <a:rPr lang="en-US" smtClean="0"/>
              <a:t>17</a:t>
            </a:fld>
            <a:endParaRPr lang="en-US"/>
          </a:p>
        </p:txBody>
      </p:sp>
    </p:spTree>
    <p:extLst>
      <p:ext uri="{BB962C8B-B14F-4D97-AF65-F5344CB8AC3E}">
        <p14:creationId xmlns:p14="http://schemas.microsoft.com/office/powerpoint/2010/main" val="461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Hasil </a:t>
            </a:r>
            <a:r>
              <a:rPr lang="en-US" dirty="0" err="1"/>
              <a:t>skor</a:t>
            </a:r>
            <a:r>
              <a:rPr lang="en-US" dirty="0"/>
              <a:t> </a:t>
            </a:r>
            <a:r>
              <a:rPr lang="en-US" dirty="0" err="1"/>
              <a:t>indeks</a:t>
            </a:r>
            <a:r>
              <a:rPr lang="en-US" dirty="0"/>
              <a:t> </a:t>
            </a:r>
            <a:r>
              <a:rPr lang="en-US" dirty="0" err="1"/>
              <a:t>nasional</a:t>
            </a:r>
            <a:r>
              <a:rPr lang="en-US" dirty="0"/>
              <a:t> </a:t>
            </a:r>
            <a:r>
              <a:rPr lang="en-US" dirty="0" err="1"/>
              <a:t>jangan</a:t>
            </a:r>
            <a:r>
              <a:rPr lang="en-US" dirty="0"/>
              <a:t> </a:t>
            </a:r>
            <a:r>
              <a:rPr lang="en-US" dirty="0" err="1"/>
              <a:t>lupa</a:t>
            </a:r>
            <a:endParaRPr lang="en-US" dirty="0"/>
          </a:p>
        </p:txBody>
      </p:sp>
      <p:sp>
        <p:nvSpPr>
          <p:cNvPr id="4" name="Slide Number Placeholder 3"/>
          <p:cNvSpPr>
            <a:spLocks noGrp="1"/>
          </p:cNvSpPr>
          <p:nvPr>
            <p:ph type="sldNum" sz="quarter" idx="5"/>
          </p:nvPr>
        </p:nvSpPr>
        <p:spPr/>
        <p:txBody>
          <a:bodyPr/>
          <a:lstStyle/>
          <a:p>
            <a:fld id="{70470789-5546-254B-AB4D-73228F90952C}" type="slidenum">
              <a:rPr lang="en-US" smtClean="0"/>
              <a:t>23</a:t>
            </a:fld>
            <a:endParaRPr lang="en-US"/>
          </a:p>
        </p:txBody>
      </p:sp>
    </p:spTree>
    <p:extLst>
      <p:ext uri="{BB962C8B-B14F-4D97-AF65-F5344CB8AC3E}">
        <p14:creationId xmlns:p14="http://schemas.microsoft.com/office/powerpoint/2010/main" val="370466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AC51-ABC2-2E43-8494-41B64FA55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8E0A6-80F3-DA47-B5FE-04DB288AA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D3C9B4-141C-DB48-BE1B-1956DB444D75}"/>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5" name="Footer Placeholder 4">
            <a:extLst>
              <a:ext uri="{FF2B5EF4-FFF2-40B4-BE49-F238E27FC236}">
                <a16:creationId xmlns:a16="http://schemas.microsoft.com/office/drawing/2014/main" id="{FBBD8C82-D7DD-CE4D-BCDD-6B3CD9593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26A88-4BD0-D042-A899-BEB80BD88C8F}"/>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151834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3FDE-84E4-634B-8A1D-2F3C41EF05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25223-5BFB-F845-B081-0B5174BE47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A7254-CD88-6A4C-AB90-624BAB0BB586}"/>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5" name="Footer Placeholder 4">
            <a:extLst>
              <a:ext uri="{FF2B5EF4-FFF2-40B4-BE49-F238E27FC236}">
                <a16:creationId xmlns:a16="http://schemas.microsoft.com/office/drawing/2014/main" id="{AA58072C-ADA5-3545-A71A-633CD30D0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D19CD-17CD-3E40-9641-6BDD585310B9}"/>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41903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34BF53-7DC0-D04B-8FFD-1614EC6291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C83C12-CCA6-DD46-857F-3B3FC77169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D0546-7F5D-024E-86FD-D710E63AAB2E}"/>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5" name="Footer Placeholder 4">
            <a:extLst>
              <a:ext uri="{FF2B5EF4-FFF2-40B4-BE49-F238E27FC236}">
                <a16:creationId xmlns:a16="http://schemas.microsoft.com/office/drawing/2014/main" id="{57F1A463-C63A-E84D-8107-CF5B157B9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EC583-3489-FD45-8C7D-3766108DE5B7}"/>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336942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DCE7-8CC5-A742-9431-856AF215A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97AF0-F622-6140-80AC-2F07F6A1E0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D585C-0137-DD4C-816E-153D67E9E05E}"/>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5" name="Footer Placeholder 4">
            <a:extLst>
              <a:ext uri="{FF2B5EF4-FFF2-40B4-BE49-F238E27FC236}">
                <a16:creationId xmlns:a16="http://schemas.microsoft.com/office/drawing/2014/main" id="{CC578AE4-9BEE-CB41-AEE7-899FAB320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C5261-FEF0-B541-A689-333B336AAD0C}"/>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141107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8C86-C268-F64F-A1EF-736413701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76B67C-DB97-5F45-A1EB-13F9DED08C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C5807D-D84D-F04A-8AD3-A4F13FDC8C43}"/>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5" name="Footer Placeholder 4">
            <a:extLst>
              <a:ext uri="{FF2B5EF4-FFF2-40B4-BE49-F238E27FC236}">
                <a16:creationId xmlns:a16="http://schemas.microsoft.com/office/drawing/2014/main" id="{0844B3F2-BF3D-924B-A237-DAF3E4DCE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4693A-460E-7B47-9E84-58D741F5FD7A}"/>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27913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64FF-6B1E-1E4B-8BA3-B3C0800A9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F5885-FAD6-B94F-86FF-0F08ACCF1F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7101A-B07D-9443-9F32-A0072C76E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75161A-7AC1-FA47-8A6B-2DF7C8DB362D}"/>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6" name="Footer Placeholder 5">
            <a:extLst>
              <a:ext uri="{FF2B5EF4-FFF2-40B4-BE49-F238E27FC236}">
                <a16:creationId xmlns:a16="http://schemas.microsoft.com/office/drawing/2014/main" id="{E25A373C-5C91-9B47-AD98-A1B4F78DD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C7E6D-CDBA-454C-8D8B-F8B02AEC9916}"/>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404786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884F-5F83-734F-A854-DB6F4FD3E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EF252B-EB78-2040-8D7D-1D046F2EC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CE767D-118E-0845-AE8D-C25FD34598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95C78E-1196-F74F-AE62-2D04B78CEE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722C0E-B5CE-F045-910D-F6FF953D10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F9CBB2-63FB-CA49-843C-8070DA8B597B}"/>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8" name="Footer Placeholder 7">
            <a:extLst>
              <a:ext uri="{FF2B5EF4-FFF2-40B4-BE49-F238E27FC236}">
                <a16:creationId xmlns:a16="http://schemas.microsoft.com/office/drawing/2014/main" id="{CB67E609-5DDE-FE48-9D67-369474DA23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327413-054B-9545-91B0-08E5FACC51AC}"/>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64366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D45E-5225-9D47-95FB-D04872D41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8567-AA0C-3F41-902B-60149723EADA}"/>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4" name="Footer Placeholder 3">
            <a:extLst>
              <a:ext uri="{FF2B5EF4-FFF2-40B4-BE49-F238E27FC236}">
                <a16:creationId xmlns:a16="http://schemas.microsoft.com/office/drawing/2014/main" id="{BCA0AC9B-BB90-CF4E-922A-94FB15130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DDD227-384B-0C4A-8F56-91186ECBC118}"/>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300848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F904B-D80E-1B4D-BB70-2C61CC261F80}"/>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3" name="Footer Placeholder 2">
            <a:extLst>
              <a:ext uri="{FF2B5EF4-FFF2-40B4-BE49-F238E27FC236}">
                <a16:creationId xmlns:a16="http://schemas.microsoft.com/office/drawing/2014/main" id="{0E35FEE8-DE21-C147-BA34-A837284C9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E7A947-4AD5-FC46-BFEE-EF63AC515726}"/>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283155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9B1D-43CE-1548-8AE4-75EC542AE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3E1B9-80EE-3041-BF4C-99B7ACFB8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C7DC5-85E7-0945-B711-0790921E0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8AF14B-9094-AE48-BBBC-51FA70F85FC4}"/>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6" name="Footer Placeholder 5">
            <a:extLst>
              <a:ext uri="{FF2B5EF4-FFF2-40B4-BE49-F238E27FC236}">
                <a16:creationId xmlns:a16="http://schemas.microsoft.com/office/drawing/2014/main" id="{66FD626A-2670-A143-A608-17FD4D15E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32A95-D5BA-9242-9F97-3652EBB14982}"/>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201712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6469-5EAD-6642-95F3-93D11CE32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FD51C-5479-0342-B05F-BD95EC673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9D3A6-07AE-3540-8374-34598F10C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7611D1-9100-5D47-8BD4-71EA93AA1981}"/>
              </a:ext>
            </a:extLst>
          </p:cNvPr>
          <p:cNvSpPr>
            <a:spLocks noGrp="1"/>
          </p:cNvSpPr>
          <p:nvPr>
            <p:ph type="dt" sz="half" idx="10"/>
          </p:nvPr>
        </p:nvSpPr>
        <p:spPr/>
        <p:txBody>
          <a:bodyPr/>
          <a:lstStyle/>
          <a:p>
            <a:fld id="{3B58418C-7299-AF4E-93E6-371C83738A59}" type="datetimeFigureOut">
              <a:rPr lang="en-US" smtClean="0"/>
              <a:t>12/11/2019</a:t>
            </a:fld>
            <a:endParaRPr lang="en-US"/>
          </a:p>
        </p:txBody>
      </p:sp>
      <p:sp>
        <p:nvSpPr>
          <p:cNvPr id="6" name="Footer Placeholder 5">
            <a:extLst>
              <a:ext uri="{FF2B5EF4-FFF2-40B4-BE49-F238E27FC236}">
                <a16:creationId xmlns:a16="http://schemas.microsoft.com/office/drawing/2014/main" id="{5819235A-70C2-C74F-9361-9936A1C22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BD6476-F212-5F47-8678-73E6CFA5CE3A}"/>
              </a:ext>
            </a:extLst>
          </p:cNvPr>
          <p:cNvSpPr>
            <a:spLocks noGrp="1"/>
          </p:cNvSpPr>
          <p:nvPr>
            <p:ph type="sldNum" sz="quarter" idx="12"/>
          </p:nvPr>
        </p:nvSpPr>
        <p:spPr/>
        <p:txBody>
          <a:bodyPr/>
          <a:lstStyle/>
          <a:p>
            <a:fld id="{23C54B5A-C0BE-634E-89D5-8589773C2044}" type="slidenum">
              <a:rPr lang="en-US" smtClean="0"/>
              <a:t>‹#›</a:t>
            </a:fld>
            <a:endParaRPr lang="en-US"/>
          </a:p>
        </p:txBody>
      </p:sp>
    </p:spTree>
    <p:extLst>
      <p:ext uri="{BB962C8B-B14F-4D97-AF65-F5344CB8AC3E}">
        <p14:creationId xmlns:p14="http://schemas.microsoft.com/office/powerpoint/2010/main" val="108328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1B665-CF9E-8249-A15C-949DD1759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943484-7E04-F44D-AD6D-2C7B76CF8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9577-4FD3-EE49-8326-6DFCAE5C3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8418C-7299-AF4E-93E6-371C83738A59}" type="datetimeFigureOut">
              <a:rPr lang="en-US" smtClean="0"/>
              <a:t>12/11/2019</a:t>
            </a:fld>
            <a:endParaRPr lang="en-US"/>
          </a:p>
        </p:txBody>
      </p:sp>
      <p:sp>
        <p:nvSpPr>
          <p:cNvPr id="5" name="Footer Placeholder 4">
            <a:extLst>
              <a:ext uri="{FF2B5EF4-FFF2-40B4-BE49-F238E27FC236}">
                <a16:creationId xmlns:a16="http://schemas.microsoft.com/office/drawing/2014/main" id="{4695AE52-8155-FA48-AE78-36A04A0DA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953D08-A976-1F4B-BC40-1D2B887FD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54B5A-C0BE-634E-89D5-8589773C2044}" type="slidenum">
              <a:rPr lang="en-US" smtClean="0"/>
              <a:t>‹#›</a:t>
            </a:fld>
            <a:endParaRPr lang="en-US"/>
          </a:p>
        </p:txBody>
      </p:sp>
    </p:spTree>
    <p:extLst>
      <p:ext uri="{BB962C8B-B14F-4D97-AF65-F5344CB8AC3E}">
        <p14:creationId xmlns:p14="http://schemas.microsoft.com/office/powerpoint/2010/main" val="1063973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3104D1-3604-CB46-A814-D2C2117F5BEE}"/>
              </a:ext>
            </a:extLst>
          </p:cNvPr>
          <p:cNvSpPr txBox="1"/>
          <p:nvPr/>
        </p:nvSpPr>
        <p:spPr>
          <a:xfrm>
            <a:off x="1734320" y="1199781"/>
            <a:ext cx="8122723" cy="646331"/>
          </a:xfrm>
          <a:prstGeom prst="rect">
            <a:avLst/>
          </a:prstGeom>
          <a:noFill/>
        </p:spPr>
        <p:txBody>
          <a:bodyPr wrap="square" rtlCol="0">
            <a:spAutoFit/>
          </a:bodyPr>
          <a:lstStyle/>
          <a:p>
            <a:pPr algn="ctr"/>
            <a:r>
              <a:rPr lang="en-US" sz="3600" b="1" i="1" spc="300" dirty="0">
                <a:solidFill>
                  <a:srgbClr val="C00000"/>
                </a:solidFill>
                <a:latin typeface="Tw Cen MT" panose="020B0602020104020603" pitchFamily="34" charset="77"/>
              </a:rPr>
              <a:t>PANEL 3:</a:t>
            </a:r>
          </a:p>
        </p:txBody>
      </p:sp>
      <p:pic>
        <p:nvPicPr>
          <p:cNvPr id="10" name="Picture 9">
            <a:extLst>
              <a:ext uri="{FF2B5EF4-FFF2-40B4-BE49-F238E27FC236}">
                <a16:creationId xmlns:a16="http://schemas.microsoft.com/office/drawing/2014/main" id="{EAB682E8-59D2-B249-A50B-087B40DD9258}"/>
              </a:ext>
            </a:extLst>
          </p:cNvPr>
          <p:cNvPicPr>
            <a:picLocks noChangeAspect="1"/>
          </p:cNvPicPr>
          <p:nvPr/>
        </p:nvPicPr>
        <p:blipFill>
          <a:blip r:embed="rId3"/>
          <a:stretch>
            <a:fillRect/>
          </a:stretch>
        </p:blipFill>
        <p:spPr>
          <a:xfrm>
            <a:off x="2402541" y="98320"/>
            <a:ext cx="6786282" cy="937706"/>
          </a:xfrm>
          <a:prstGeom prst="rect">
            <a:avLst/>
          </a:prstGeom>
        </p:spPr>
      </p:pic>
      <p:sp>
        <p:nvSpPr>
          <p:cNvPr id="4" name="Oval 3">
            <a:extLst>
              <a:ext uri="{FF2B5EF4-FFF2-40B4-BE49-F238E27FC236}">
                <a16:creationId xmlns:a16="http://schemas.microsoft.com/office/drawing/2014/main" id="{4871E949-9309-2746-B9E0-B37EDAED1311}"/>
              </a:ext>
            </a:extLst>
          </p:cNvPr>
          <p:cNvSpPr/>
          <p:nvPr/>
        </p:nvSpPr>
        <p:spPr>
          <a:xfrm>
            <a:off x="4594578" y="3201319"/>
            <a:ext cx="3149600" cy="3149600"/>
          </a:xfrm>
          <a:prstGeom prst="ellipse">
            <a:avLst/>
          </a:prstGeom>
          <a:solidFill>
            <a:schemeClr val="accent4">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72CEB9-61FF-BB4B-AA82-7185A25A22EA}"/>
              </a:ext>
            </a:extLst>
          </p:cNvPr>
          <p:cNvPicPr>
            <a:picLocks noChangeAspect="1"/>
          </p:cNvPicPr>
          <p:nvPr/>
        </p:nvPicPr>
        <p:blipFill rotWithShape="1">
          <a:blip r:embed="rId4"/>
          <a:srcRect l="63767" t="73909" r="11972"/>
          <a:stretch/>
        </p:blipFill>
        <p:spPr>
          <a:xfrm>
            <a:off x="2777068" y="3201319"/>
            <a:ext cx="5813777" cy="3656681"/>
          </a:xfrm>
          <a:prstGeom prst="rect">
            <a:avLst/>
          </a:prstGeom>
        </p:spPr>
      </p:pic>
      <p:sp>
        <p:nvSpPr>
          <p:cNvPr id="7" name="TextBox 6">
            <a:extLst>
              <a:ext uri="{FF2B5EF4-FFF2-40B4-BE49-F238E27FC236}">
                <a16:creationId xmlns:a16="http://schemas.microsoft.com/office/drawing/2014/main" id="{4728DC84-42FA-CF46-B92A-8F2B6028559F}"/>
              </a:ext>
            </a:extLst>
          </p:cNvPr>
          <p:cNvSpPr txBox="1"/>
          <p:nvPr/>
        </p:nvSpPr>
        <p:spPr>
          <a:xfrm>
            <a:off x="426642" y="1846112"/>
            <a:ext cx="11287418" cy="1754326"/>
          </a:xfrm>
          <a:prstGeom prst="rect">
            <a:avLst/>
          </a:prstGeom>
          <a:noFill/>
        </p:spPr>
        <p:txBody>
          <a:bodyPr wrap="square" rtlCol="0">
            <a:spAutoFit/>
          </a:bodyPr>
          <a:lstStyle/>
          <a:p>
            <a:pPr algn="ctr"/>
            <a:r>
              <a:rPr lang="en-US" sz="5400" b="1" dirty="0">
                <a:solidFill>
                  <a:srgbClr val="002060"/>
                </a:solidFill>
                <a:latin typeface="Tw Cen MT" panose="020B0602020104020603" pitchFamily="34" charset="77"/>
              </a:rPr>
              <a:t>INDEKS AKSES TERHADAP KEADILAN DI INDONESIA TAHUN 2019</a:t>
            </a:r>
          </a:p>
        </p:txBody>
      </p:sp>
    </p:spTree>
    <p:extLst>
      <p:ext uri="{BB962C8B-B14F-4D97-AF65-F5344CB8AC3E}">
        <p14:creationId xmlns:p14="http://schemas.microsoft.com/office/powerpoint/2010/main" val="194548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7955" y="299892"/>
            <a:ext cx="5483578" cy="2725530"/>
          </a:xfrm>
          <a:ln>
            <a:solidFill>
              <a:srgbClr val="C00000"/>
            </a:solidFill>
          </a:ln>
        </p:spPr>
        <p:txBody>
          <a:bodyPr>
            <a:normAutofit fontScale="90000"/>
          </a:bodyPr>
          <a:lstStyle/>
          <a:p>
            <a:pPr algn="ctr"/>
            <a:r>
              <a:rPr lang="en-US" sz="6000" b="1" dirty="0">
                <a:solidFill>
                  <a:srgbClr val="002060"/>
                </a:solidFill>
                <a:latin typeface="DIN Condensed" pitchFamily="2" charset="0"/>
              </a:rPr>
              <a:t>SKOR INDEKS AKSES TERHADAP KEADILAN INDONESIA TAHUN 2019</a:t>
            </a:r>
          </a:p>
        </p:txBody>
      </p:sp>
      <p:sp>
        <p:nvSpPr>
          <p:cNvPr id="8" name="TextBox 7">
            <a:extLst>
              <a:ext uri="{FF2B5EF4-FFF2-40B4-BE49-F238E27FC236}">
                <a16:creationId xmlns:a16="http://schemas.microsoft.com/office/drawing/2014/main" id="{69DFAA79-9F94-AD49-961F-E8F20AA33BF1}"/>
              </a:ext>
            </a:extLst>
          </p:cNvPr>
          <p:cNvSpPr txBox="1"/>
          <p:nvPr/>
        </p:nvSpPr>
        <p:spPr>
          <a:xfrm>
            <a:off x="4231921" y="3230556"/>
            <a:ext cx="3815645" cy="2308324"/>
          </a:xfrm>
          <a:prstGeom prst="rect">
            <a:avLst/>
          </a:prstGeom>
          <a:noFill/>
          <a:ln w="28575">
            <a:solidFill>
              <a:srgbClr val="C00000"/>
            </a:solidFill>
            <a:prstDash val="dash"/>
          </a:ln>
        </p:spPr>
        <p:txBody>
          <a:bodyPr wrap="square" rtlCol="0">
            <a:spAutoFit/>
          </a:bodyPr>
          <a:lstStyle/>
          <a:p>
            <a:pPr algn="ctr"/>
            <a:endParaRPr lang="en-US" b="1" i="1" dirty="0">
              <a:solidFill>
                <a:schemeClr val="accent1">
                  <a:lumMod val="75000"/>
                </a:schemeClr>
              </a:solidFill>
              <a:latin typeface="Tw Cen MT" panose="020B0602020104020603" pitchFamily="34" charset="77"/>
            </a:endParaRPr>
          </a:p>
          <a:p>
            <a:pPr algn="ctr"/>
            <a:r>
              <a:rPr lang="en-US" sz="7200" b="1" dirty="0">
                <a:solidFill>
                  <a:srgbClr val="C00000"/>
                </a:solidFill>
                <a:latin typeface="Tw Cen MT" panose="020B0602020104020603" pitchFamily="34" charset="77"/>
              </a:rPr>
              <a:t>69,6%</a:t>
            </a:r>
            <a:endParaRPr lang="en-US" sz="32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Dari rentang 0 – 100, berada dalam kategori </a:t>
            </a:r>
            <a:r>
              <a:rPr lang="id-ID" b="1" i="1" noProof="1">
                <a:solidFill>
                  <a:srgbClr val="C00000"/>
                </a:solidFill>
                <a:latin typeface="Tw Cen MT" panose="020B0602020104020603" pitchFamily="34" charset="77"/>
              </a:rPr>
              <a:t>CUKUP</a:t>
            </a:r>
          </a:p>
          <a:p>
            <a:pPr algn="ctr"/>
            <a:r>
              <a:rPr lang="id-ID" b="1" i="1" noProof="1">
                <a:solidFill>
                  <a:schemeClr val="accent1">
                    <a:lumMod val="75000"/>
                  </a:schemeClr>
                </a:solidFill>
                <a:latin typeface="Tw Cen MT" panose="020B0602020104020603" pitchFamily="34" charset="77"/>
              </a:rPr>
              <a:t> </a:t>
            </a:r>
          </a:p>
        </p:txBody>
      </p:sp>
      <p:pic>
        <p:nvPicPr>
          <p:cNvPr id="6" name="Picture 5">
            <a:extLst>
              <a:ext uri="{FF2B5EF4-FFF2-40B4-BE49-F238E27FC236}">
                <a16:creationId xmlns:a16="http://schemas.microsoft.com/office/drawing/2014/main" id="{055B7A2B-BBFF-B043-8991-8613991E85CE}"/>
              </a:ext>
            </a:extLst>
          </p:cNvPr>
          <p:cNvPicPr>
            <a:picLocks noChangeAspect="1"/>
          </p:cNvPicPr>
          <p:nvPr/>
        </p:nvPicPr>
        <p:blipFill>
          <a:blip r:embed="rId3"/>
          <a:stretch>
            <a:fillRect/>
          </a:stretch>
        </p:blipFill>
        <p:spPr>
          <a:xfrm>
            <a:off x="2702859" y="5920294"/>
            <a:ext cx="6786282" cy="937706"/>
          </a:xfrm>
          <a:prstGeom prst="rect">
            <a:avLst/>
          </a:prstGeom>
        </p:spPr>
      </p:pic>
    </p:spTree>
    <p:extLst>
      <p:ext uri="{BB962C8B-B14F-4D97-AF65-F5344CB8AC3E}">
        <p14:creationId xmlns:p14="http://schemas.microsoft.com/office/powerpoint/2010/main" val="166868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991" y="913094"/>
            <a:ext cx="4095044" cy="1713290"/>
          </a:xfrm>
        </p:spPr>
        <p:txBody>
          <a:bodyPr>
            <a:normAutofit fontScale="90000"/>
          </a:bodyPr>
          <a:lstStyle/>
          <a:p>
            <a:pPr algn="r"/>
            <a:r>
              <a:rPr lang="en-US" sz="6000" b="1" dirty="0">
                <a:solidFill>
                  <a:srgbClr val="C00000"/>
                </a:solidFill>
                <a:latin typeface="DIN Condensed" pitchFamily="2" charset="0"/>
              </a:rPr>
              <a:t>KERANGKA HUKUM</a:t>
            </a:r>
          </a:p>
        </p:txBody>
      </p:sp>
      <p:sp>
        <p:nvSpPr>
          <p:cNvPr id="3" name="TextBox 2">
            <a:extLst>
              <a:ext uri="{FF2B5EF4-FFF2-40B4-BE49-F238E27FC236}">
                <a16:creationId xmlns:a16="http://schemas.microsoft.com/office/drawing/2014/main" id="{6FBA4605-6768-4840-B3F6-7B924E10D258}"/>
              </a:ext>
            </a:extLst>
          </p:cNvPr>
          <p:cNvSpPr txBox="1"/>
          <p:nvPr/>
        </p:nvSpPr>
        <p:spPr>
          <a:xfrm>
            <a:off x="547158" y="6858000"/>
            <a:ext cx="9233453" cy="1477328"/>
          </a:xfrm>
          <a:prstGeom prst="rect">
            <a:avLst/>
          </a:prstGeom>
          <a:noFill/>
        </p:spPr>
        <p:txBody>
          <a:bodyPr wrap="square" rtlCol="0">
            <a:spAutoFit/>
          </a:bodyPr>
          <a:lstStyle/>
          <a:p>
            <a:pPr marL="342900" indent="-342900">
              <a:buAutoNum type="arabicPeriod"/>
            </a:pPr>
            <a:r>
              <a:rPr lang="en-US" dirty="0" err="1"/>
              <a:t>Angka</a:t>
            </a:r>
            <a:r>
              <a:rPr lang="en-US" dirty="0"/>
              <a:t> </a:t>
            </a:r>
            <a:r>
              <a:rPr lang="en-US" dirty="0" err="1"/>
              <a:t>aspek</a:t>
            </a:r>
            <a:endParaRPr lang="en-US" dirty="0"/>
          </a:p>
          <a:p>
            <a:pPr marL="342900" indent="-342900">
              <a:buAutoNum type="arabicPeriod"/>
            </a:pPr>
            <a:r>
              <a:rPr lang="en-US" dirty="0"/>
              <a:t>Highlight over regulated</a:t>
            </a:r>
          </a:p>
          <a:p>
            <a:pPr marL="342900" indent="-342900">
              <a:buAutoNum type="arabicPeriod"/>
            </a:pPr>
            <a:r>
              <a:rPr lang="en-US" dirty="0" err="1"/>
              <a:t>kerangka</a:t>
            </a:r>
            <a:r>
              <a:rPr lang="en-US" dirty="0"/>
              <a:t> </a:t>
            </a:r>
            <a:r>
              <a:rPr lang="en-US" dirty="0" err="1"/>
              <a:t>hukum</a:t>
            </a:r>
            <a:r>
              <a:rPr lang="en-US" dirty="0"/>
              <a:t> yang </a:t>
            </a:r>
            <a:r>
              <a:rPr lang="en-US" dirty="0" err="1"/>
              <a:t>ada</a:t>
            </a:r>
            <a:r>
              <a:rPr lang="en-US" dirty="0"/>
              <a:t> pun </a:t>
            </a:r>
            <a:r>
              <a:rPr lang="en-US" dirty="0" err="1"/>
              <a:t>masih</a:t>
            </a:r>
            <a:r>
              <a:rPr lang="en-US" dirty="0"/>
              <a:t> </a:t>
            </a:r>
            <a:r>
              <a:rPr lang="en-US" dirty="0" err="1"/>
              <a:t>kerap</a:t>
            </a:r>
            <a:r>
              <a:rPr lang="en-US" dirty="0"/>
              <a:t> </a:t>
            </a:r>
            <a:r>
              <a:rPr lang="en-US" dirty="0" err="1"/>
              <a:t>memasukkan</a:t>
            </a:r>
            <a:r>
              <a:rPr lang="en-US" dirty="0"/>
              <a:t> ego </a:t>
            </a:r>
            <a:r>
              <a:rPr lang="en-US" dirty="0" err="1"/>
              <a:t>sektoral</a:t>
            </a:r>
            <a:r>
              <a:rPr lang="en-US" dirty="0"/>
              <a:t> </a:t>
            </a:r>
            <a:r>
              <a:rPr lang="en-US" dirty="0" err="1"/>
              <a:t>dan</a:t>
            </a:r>
            <a:r>
              <a:rPr lang="en-US" dirty="0"/>
              <a:t> </a:t>
            </a:r>
            <a:r>
              <a:rPr lang="en-US" i="1" dirty="0"/>
              <a:t>personal interest</a:t>
            </a:r>
          </a:p>
          <a:p>
            <a:pPr marL="342900" indent="-342900">
              <a:buAutoNum type="arabicPeriod"/>
            </a:pPr>
            <a:r>
              <a:rPr lang="en-US" dirty="0" err="1"/>
              <a:t>bersifat</a:t>
            </a:r>
            <a:r>
              <a:rPr lang="en-US" dirty="0"/>
              <a:t> </a:t>
            </a:r>
            <a:r>
              <a:rPr lang="en-US" dirty="0" err="1"/>
              <a:t>tumpang</a:t>
            </a:r>
            <a:r>
              <a:rPr lang="en-US" dirty="0"/>
              <a:t> </a:t>
            </a:r>
            <a:r>
              <a:rPr lang="en-US" dirty="0" err="1"/>
              <a:t>tindih</a:t>
            </a:r>
            <a:r>
              <a:rPr lang="en-US" dirty="0"/>
              <a:t>. </a:t>
            </a:r>
            <a:r>
              <a:rPr lang="en-US" dirty="0" err="1"/>
              <a:t>Lebih</a:t>
            </a:r>
            <a:r>
              <a:rPr lang="en-US" dirty="0"/>
              <a:t> </a:t>
            </a:r>
            <a:r>
              <a:rPr lang="en-US" dirty="0" err="1"/>
              <a:t>lanjut</a:t>
            </a:r>
            <a:r>
              <a:rPr lang="en-US" dirty="0"/>
              <a:t> </a:t>
            </a:r>
            <a:r>
              <a:rPr lang="en-US" dirty="0" err="1"/>
              <a:t>disebutkan</a:t>
            </a:r>
            <a:r>
              <a:rPr lang="en-US" dirty="0"/>
              <a:t> </a:t>
            </a:r>
            <a:r>
              <a:rPr lang="en-US" dirty="0" err="1"/>
              <a:t>bahwa</a:t>
            </a:r>
            <a:r>
              <a:rPr lang="en-US" dirty="0"/>
              <a:t> </a:t>
            </a:r>
            <a:r>
              <a:rPr lang="en-US" dirty="0" err="1"/>
              <a:t>secara</a:t>
            </a:r>
            <a:r>
              <a:rPr lang="en-US" dirty="0"/>
              <a:t> </a:t>
            </a:r>
            <a:r>
              <a:rPr lang="en-US" dirty="0" err="1"/>
              <a:t>tekstual</a:t>
            </a:r>
            <a:r>
              <a:rPr lang="en-US" dirty="0"/>
              <a:t>, </a:t>
            </a:r>
            <a:r>
              <a:rPr lang="en-US" dirty="0" err="1"/>
              <a:t>kerangka</a:t>
            </a:r>
            <a:r>
              <a:rPr lang="en-US" dirty="0"/>
              <a:t> </a:t>
            </a:r>
            <a:r>
              <a:rPr lang="en-US" dirty="0" err="1"/>
              <a:t>hukum</a:t>
            </a:r>
            <a:r>
              <a:rPr lang="en-US" dirty="0"/>
              <a:t> formal </a:t>
            </a:r>
            <a:r>
              <a:rPr lang="en-US" dirty="0" err="1"/>
              <a:t>cenderung</a:t>
            </a:r>
            <a:r>
              <a:rPr lang="en-US" dirty="0"/>
              <a:t> </a:t>
            </a:r>
            <a:r>
              <a:rPr lang="en-US" dirty="0" err="1"/>
              <a:t>membatasi</a:t>
            </a:r>
            <a:r>
              <a:rPr lang="en-US" dirty="0"/>
              <a:t> </a:t>
            </a:r>
            <a:r>
              <a:rPr lang="en-US" i="1" dirty="0"/>
              <a:t>traditional authorities </a:t>
            </a:r>
            <a:r>
              <a:rPr lang="en-US" dirty="0"/>
              <a:t> </a:t>
            </a:r>
          </a:p>
        </p:txBody>
      </p:sp>
      <p:sp>
        <p:nvSpPr>
          <p:cNvPr id="6" name="TextBox 5">
            <a:extLst>
              <a:ext uri="{FF2B5EF4-FFF2-40B4-BE49-F238E27FC236}">
                <a16:creationId xmlns:a16="http://schemas.microsoft.com/office/drawing/2014/main" id="{87765FF7-8ADC-A94A-ADD3-947035A8CC57}"/>
              </a:ext>
            </a:extLst>
          </p:cNvPr>
          <p:cNvSpPr txBox="1"/>
          <p:nvPr/>
        </p:nvSpPr>
        <p:spPr>
          <a:xfrm>
            <a:off x="5813775" y="287894"/>
            <a:ext cx="3815645" cy="2031325"/>
          </a:xfrm>
          <a:prstGeom prst="rect">
            <a:avLst/>
          </a:prstGeom>
          <a:noFill/>
          <a:ln w="28575">
            <a:solidFill>
              <a:srgbClr val="C00000"/>
            </a:solidFill>
            <a:prstDash val="dash"/>
          </a:ln>
        </p:spPr>
        <p:txBody>
          <a:bodyPr wrap="square" rtlCol="0">
            <a:spAutoFit/>
          </a:bodyPr>
          <a:lstStyle/>
          <a:p>
            <a:pPr algn="ctr"/>
            <a:r>
              <a:rPr lang="en-US" b="1" noProof="1">
                <a:solidFill>
                  <a:schemeClr val="accent1">
                    <a:lumMod val="75000"/>
                  </a:schemeClr>
                </a:solidFill>
                <a:latin typeface="Tw Cen MT" panose="020B0602020104020603" pitchFamily="34" charset="77"/>
              </a:rPr>
              <a:t>SKOR INDEKS:</a:t>
            </a:r>
            <a:endParaRPr lang="en-US" b="1" dirty="0">
              <a:solidFill>
                <a:schemeClr val="accent1">
                  <a:lumMod val="75000"/>
                </a:schemeClr>
              </a:solidFill>
              <a:latin typeface="Tw Cen MT" panose="020B0602020104020603" pitchFamily="34" charset="77"/>
            </a:endParaRPr>
          </a:p>
          <a:p>
            <a:pPr algn="ctr"/>
            <a:r>
              <a:rPr lang="en-US" sz="7200" b="1" dirty="0">
                <a:solidFill>
                  <a:srgbClr val="C00000"/>
                </a:solidFill>
                <a:latin typeface="Tw Cen MT" panose="020B0602020104020603" pitchFamily="34" charset="77"/>
              </a:rPr>
              <a:t>57,7%</a:t>
            </a:r>
            <a:endParaRPr lang="en-US" sz="32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Dari rentang 0 – 100, berada dalam kategori </a:t>
            </a:r>
            <a:r>
              <a:rPr lang="id-ID" b="1" i="1" noProof="1">
                <a:solidFill>
                  <a:srgbClr val="C00000"/>
                </a:solidFill>
                <a:latin typeface="Tw Cen MT" panose="020B0602020104020603" pitchFamily="34" charset="77"/>
              </a:rPr>
              <a:t>CUKUP</a:t>
            </a:r>
            <a:r>
              <a:rPr lang="id-ID" b="1" i="1" noProof="1">
                <a:solidFill>
                  <a:schemeClr val="accent1">
                    <a:lumMod val="75000"/>
                  </a:schemeClr>
                </a:solidFill>
                <a:latin typeface="Tw Cen MT" panose="020B0602020104020603" pitchFamily="34" charset="77"/>
              </a:rPr>
              <a:t> </a:t>
            </a:r>
          </a:p>
        </p:txBody>
      </p:sp>
      <p:sp>
        <p:nvSpPr>
          <p:cNvPr id="7" name="TextBox 6">
            <a:extLst>
              <a:ext uri="{FF2B5EF4-FFF2-40B4-BE49-F238E27FC236}">
                <a16:creationId xmlns:a16="http://schemas.microsoft.com/office/drawing/2014/main" id="{27B458BA-7BCF-524B-B191-3D7E63C6868F}"/>
              </a:ext>
            </a:extLst>
          </p:cNvPr>
          <p:cNvSpPr txBox="1"/>
          <p:nvPr/>
        </p:nvSpPr>
        <p:spPr>
          <a:xfrm>
            <a:off x="547158" y="3358815"/>
            <a:ext cx="5447240" cy="2308324"/>
          </a:xfrm>
          <a:prstGeom prst="rect">
            <a:avLst/>
          </a:prstGeom>
          <a:noFill/>
          <a:ln w="28575">
            <a:noFill/>
            <a:prstDash val="dash"/>
          </a:ln>
        </p:spPr>
        <p:txBody>
          <a:bodyPr wrap="square" rtlCol="0">
            <a:spAutoFit/>
          </a:bodyPr>
          <a:lstStyle/>
          <a:p>
            <a:pPr algn="ctr"/>
            <a:r>
              <a:rPr lang="en-US" i="1" noProof="1">
                <a:solidFill>
                  <a:schemeClr val="tx2">
                    <a:lumMod val="75000"/>
                  </a:schemeClr>
                </a:solidFill>
                <a:latin typeface="Tw Cen MT" panose="020B0602020104020603" pitchFamily="34" charset="77"/>
              </a:rPr>
              <a:t>“Kerangka hukum sangat banyak –bahkan </a:t>
            </a:r>
            <a:r>
              <a:rPr lang="en-US" b="1" i="1" noProof="1">
                <a:solidFill>
                  <a:srgbClr val="C00000"/>
                </a:solidFill>
                <a:latin typeface="Tw Cen MT" panose="020B0602020104020603" pitchFamily="34" charset="77"/>
              </a:rPr>
              <a:t>over-regulated </a:t>
            </a:r>
            <a:r>
              <a:rPr lang="en-US" i="1" noProof="1">
                <a:solidFill>
                  <a:schemeClr val="tx2">
                    <a:lumMod val="75000"/>
                  </a:schemeClr>
                </a:solidFill>
                <a:latin typeface="Tw Cen MT" panose="020B0602020104020603" pitchFamily="34" charset="77"/>
              </a:rPr>
              <a:t>dan bermasalah di implementasi atau pelaksanaan dari kerangka hukum yang sudah ada tersebut. Dengan banyaknya regulasi atau kerangka hukum yang mengatur masyarakat tidak sejalan dengan komitmen dan kemampuan pejabat pelaksananya untuk melaksanakan hal-hal yang diatur secara mendetail dalam kerangka hukum tersebut”</a:t>
            </a:r>
            <a:endParaRPr lang="id-ID" i="1" noProof="1">
              <a:solidFill>
                <a:schemeClr val="tx2">
                  <a:lumMod val="75000"/>
                </a:schemeClr>
              </a:solidFill>
              <a:latin typeface="Tw Cen MT" panose="020B0602020104020603" pitchFamily="34" charset="77"/>
            </a:endParaRPr>
          </a:p>
        </p:txBody>
      </p:sp>
      <p:sp>
        <p:nvSpPr>
          <p:cNvPr id="8" name="TextBox 7">
            <a:extLst>
              <a:ext uri="{FF2B5EF4-FFF2-40B4-BE49-F238E27FC236}">
                <a16:creationId xmlns:a16="http://schemas.microsoft.com/office/drawing/2014/main" id="{05721908-A9FA-724B-9B15-A5EDC2EE3C45}"/>
              </a:ext>
            </a:extLst>
          </p:cNvPr>
          <p:cNvSpPr txBox="1"/>
          <p:nvPr/>
        </p:nvSpPr>
        <p:spPr>
          <a:xfrm>
            <a:off x="6205259" y="3389593"/>
            <a:ext cx="5266621" cy="2246769"/>
          </a:xfrm>
          <a:prstGeom prst="rect">
            <a:avLst/>
          </a:prstGeom>
          <a:noFill/>
          <a:ln w="28575">
            <a:noFill/>
            <a:prstDash val="dash"/>
          </a:ln>
        </p:spPr>
        <p:txBody>
          <a:bodyPr wrap="square" rtlCol="0">
            <a:spAutoFit/>
          </a:bodyPr>
          <a:lstStyle/>
          <a:p>
            <a:pPr algn="ctr"/>
            <a:r>
              <a:rPr lang="en-US" sz="2000" i="1" noProof="1">
                <a:solidFill>
                  <a:schemeClr val="tx2">
                    <a:lumMod val="75000"/>
                  </a:schemeClr>
                </a:solidFill>
                <a:latin typeface="Tw Cen MT" panose="020B0602020104020603" pitchFamily="34" charset="77"/>
              </a:rPr>
              <a:t>“Kerangka hukum yang ada pun masih kerap memasukkan </a:t>
            </a:r>
            <a:r>
              <a:rPr lang="en-US" sz="2000" b="1" i="1" noProof="1">
                <a:solidFill>
                  <a:srgbClr val="C00000"/>
                </a:solidFill>
                <a:latin typeface="Tw Cen MT" panose="020B0602020104020603" pitchFamily="34" charset="77"/>
              </a:rPr>
              <a:t>ego sektoral dan personal interest </a:t>
            </a:r>
            <a:r>
              <a:rPr lang="en-US" sz="2000" i="1" noProof="1">
                <a:solidFill>
                  <a:schemeClr val="tx2">
                    <a:lumMod val="75000"/>
                  </a:schemeClr>
                </a:solidFill>
                <a:latin typeface="Tw Cen MT" panose="020B0602020104020603" pitchFamily="34" charset="77"/>
              </a:rPr>
              <a:t>”</a:t>
            </a:r>
          </a:p>
          <a:p>
            <a:pPr algn="ctr"/>
            <a:endParaRPr lang="en-US" sz="2000" i="1" noProof="1">
              <a:solidFill>
                <a:schemeClr val="tx2">
                  <a:lumMod val="75000"/>
                </a:schemeClr>
              </a:solidFill>
              <a:latin typeface="Tw Cen MT" panose="020B0602020104020603" pitchFamily="34" charset="77"/>
            </a:endParaRPr>
          </a:p>
          <a:p>
            <a:pPr algn="ctr"/>
            <a:r>
              <a:rPr lang="id-ID" sz="2000" i="1" noProof="1">
                <a:solidFill>
                  <a:schemeClr val="tx2">
                    <a:lumMod val="75000"/>
                  </a:schemeClr>
                </a:solidFill>
                <a:latin typeface="Tw Cen MT" panose="020B0602020104020603" pitchFamily="34" charset="77"/>
              </a:rPr>
              <a:t>“Masih bersifat tumpang tindih. Secara tekstual, kerangka hukum formal cenderung </a:t>
            </a:r>
            <a:r>
              <a:rPr lang="id-ID" sz="2000" b="1" i="1" noProof="1">
                <a:solidFill>
                  <a:srgbClr val="C00000"/>
                </a:solidFill>
                <a:latin typeface="Tw Cen MT" panose="020B0602020104020603" pitchFamily="34" charset="77"/>
              </a:rPr>
              <a:t>membatasi traditional authorities</a:t>
            </a:r>
            <a:r>
              <a:rPr lang="id-ID" sz="2000" i="1" noProof="1">
                <a:solidFill>
                  <a:schemeClr val="tx2">
                    <a:lumMod val="75000"/>
                  </a:schemeClr>
                </a:solidFill>
                <a:latin typeface="Tw Cen MT" panose="020B0602020104020603" pitchFamily="34" charset="77"/>
              </a:rPr>
              <a:t> atau kerangka hukum informal”</a:t>
            </a:r>
          </a:p>
        </p:txBody>
      </p:sp>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2601257" y="5910794"/>
            <a:ext cx="6786282" cy="937706"/>
          </a:xfrm>
          <a:prstGeom prst="rect">
            <a:avLst/>
          </a:prstGeom>
        </p:spPr>
      </p:pic>
      <p:sp>
        <p:nvSpPr>
          <p:cNvPr id="11" name="TextBox 10">
            <a:extLst>
              <a:ext uri="{FF2B5EF4-FFF2-40B4-BE49-F238E27FC236}">
                <a16:creationId xmlns:a16="http://schemas.microsoft.com/office/drawing/2014/main" id="{BB5D1A3A-724A-7E4E-AA99-9FFD0100D850}"/>
              </a:ext>
            </a:extLst>
          </p:cNvPr>
          <p:cNvSpPr txBox="1"/>
          <p:nvPr/>
        </p:nvSpPr>
        <p:spPr>
          <a:xfrm>
            <a:off x="5813774" y="2431969"/>
            <a:ext cx="3815645" cy="584775"/>
          </a:xfrm>
          <a:prstGeom prst="rect">
            <a:avLst/>
          </a:prstGeom>
          <a:noFill/>
          <a:ln w="28575">
            <a:solidFill>
              <a:srgbClr val="C00000"/>
            </a:solidFill>
            <a:prstDash val="dash"/>
          </a:ln>
        </p:spPr>
        <p:txBody>
          <a:bodyPr wrap="square" rtlCol="0">
            <a:spAutoFit/>
          </a:bodyPr>
          <a:lstStyle/>
          <a:p>
            <a:pPr algn="ctr"/>
            <a:r>
              <a:rPr lang="en-US" sz="1600" b="1" noProof="1">
                <a:solidFill>
                  <a:schemeClr val="accent1">
                    <a:lumMod val="75000"/>
                  </a:schemeClr>
                </a:solidFill>
                <a:latin typeface="Tw Cen MT" panose="020B0602020104020603" pitchFamily="34" charset="77"/>
              </a:rPr>
              <a:t>Metode pengambilan data: Wawancara pakar di 15 isu hukum</a:t>
            </a:r>
            <a:endParaRPr lang="id-ID" sz="1600"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417331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8" y="469489"/>
            <a:ext cx="5463818" cy="1713290"/>
          </a:xfrm>
        </p:spPr>
        <p:txBody>
          <a:bodyPr>
            <a:normAutofit fontScale="90000"/>
          </a:bodyPr>
          <a:lstStyle/>
          <a:p>
            <a:pPr algn="r"/>
            <a:r>
              <a:rPr lang="en-US" sz="6000" b="1" dirty="0">
                <a:solidFill>
                  <a:srgbClr val="C00000"/>
                </a:solidFill>
                <a:latin typeface="DIN Condensed" pitchFamily="2" charset="0"/>
              </a:rPr>
              <a:t>MEKANISME PENYELESAIAN PERMASALAHAN HUKUM</a:t>
            </a:r>
          </a:p>
        </p:txBody>
      </p:sp>
      <p:sp>
        <p:nvSpPr>
          <p:cNvPr id="6" name="TextBox 5">
            <a:extLst>
              <a:ext uri="{FF2B5EF4-FFF2-40B4-BE49-F238E27FC236}">
                <a16:creationId xmlns:a16="http://schemas.microsoft.com/office/drawing/2014/main" id="{87765FF7-8ADC-A94A-ADD3-947035A8CC57}"/>
              </a:ext>
            </a:extLst>
          </p:cNvPr>
          <p:cNvSpPr txBox="1"/>
          <p:nvPr/>
        </p:nvSpPr>
        <p:spPr>
          <a:xfrm>
            <a:off x="5813773" y="126212"/>
            <a:ext cx="3815645" cy="2031325"/>
          </a:xfrm>
          <a:prstGeom prst="rect">
            <a:avLst/>
          </a:prstGeom>
          <a:noFill/>
          <a:ln w="28575">
            <a:solidFill>
              <a:srgbClr val="C00000"/>
            </a:solidFill>
            <a:prstDash val="dash"/>
          </a:ln>
        </p:spPr>
        <p:txBody>
          <a:bodyPr wrap="square" rtlCol="0">
            <a:spAutoFit/>
          </a:bodyPr>
          <a:lstStyle/>
          <a:p>
            <a:pPr algn="ctr"/>
            <a:r>
              <a:rPr lang="en-US" b="1" noProof="1">
                <a:solidFill>
                  <a:schemeClr val="accent1">
                    <a:lumMod val="75000"/>
                  </a:schemeClr>
                </a:solidFill>
                <a:latin typeface="Tw Cen MT" panose="020B0602020104020603" pitchFamily="34" charset="77"/>
              </a:rPr>
              <a:t>SKOR INDEKS:</a:t>
            </a:r>
            <a:endParaRPr lang="en-US" b="1" dirty="0">
              <a:solidFill>
                <a:schemeClr val="accent1">
                  <a:lumMod val="75000"/>
                </a:schemeClr>
              </a:solidFill>
              <a:latin typeface="Tw Cen MT" panose="020B0602020104020603" pitchFamily="34" charset="77"/>
            </a:endParaRPr>
          </a:p>
          <a:p>
            <a:pPr algn="ctr"/>
            <a:r>
              <a:rPr lang="en-US" sz="7200" b="1" dirty="0">
                <a:solidFill>
                  <a:srgbClr val="C00000"/>
                </a:solidFill>
                <a:latin typeface="Tw Cen MT" panose="020B0602020104020603" pitchFamily="34" charset="77"/>
              </a:rPr>
              <a:t>66%</a:t>
            </a:r>
            <a:endParaRPr lang="en-US" sz="32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Dari rentang 0 – 100, berada dalam kategori </a:t>
            </a:r>
            <a:r>
              <a:rPr lang="id-ID" b="1" i="1" noProof="1">
                <a:solidFill>
                  <a:srgbClr val="C00000"/>
                </a:solidFill>
                <a:latin typeface="Tw Cen MT" panose="020B0602020104020603" pitchFamily="34" charset="77"/>
              </a:rPr>
              <a:t>CUKUP</a:t>
            </a:r>
            <a:r>
              <a:rPr lang="id-ID" b="1" i="1" noProof="1">
                <a:solidFill>
                  <a:schemeClr val="accent1">
                    <a:lumMod val="75000"/>
                  </a:schemeClr>
                </a:solidFill>
                <a:latin typeface="Tw Cen MT" panose="020B0602020104020603" pitchFamily="34" charset="77"/>
              </a:rPr>
              <a:t> </a:t>
            </a:r>
          </a:p>
        </p:txBody>
      </p:sp>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3133861" y="6105208"/>
            <a:ext cx="5359825" cy="740603"/>
          </a:xfrm>
          <a:prstGeom prst="rect">
            <a:avLst/>
          </a:prstGeom>
        </p:spPr>
      </p:pic>
      <p:graphicFrame>
        <p:nvGraphicFramePr>
          <p:cNvPr id="13" name="Chart 12">
            <a:extLst>
              <a:ext uri="{FF2B5EF4-FFF2-40B4-BE49-F238E27FC236}">
                <a16:creationId xmlns:a16="http://schemas.microsoft.com/office/drawing/2014/main" id="{743CC695-5D7C-4B40-A457-F8F089836A05}"/>
              </a:ext>
            </a:extLst>
          </p:cNvPr>
          <p:cNvGraphicFramePr/>
          <p:nvPr>
            <p:extLst>
              <p:ext uri="{D42A27DB-BD31-4B8C-83A1-F6EECF244321}">
                <p14:modId xmlns:p14="http://schemas.microsoft.com/office/powerpoint/2010/main" val="629022529"/>
              </p:ext>
            </p:extLst>
          </p:nvPr>
        </p:nvGraphicFramePr>
        <p:xfrm>
          <a:off x="5204202" y="3136972"/>
          <a:ext cx="5034788" cy="304825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4B549F4-B432-F341-8666-65D8591F0367}"/>
              </a:ext>
            </a:extLst>
          </p:cNvPr>
          <p:cNvSpPr txBox="1"/>
          <p:nvPr/>
        </p:nvSpPr>
        <p:spPr>
          <a:xfrm>
            <a:off x="1535288" y="2696588"/>
            <a:ext cx="3815645" cy="3077766"/>
          </a:xfrm>
          <a:prstGeom prst="rect">
            <a:avLst/>
          </a:prstGeom>
          <a:noFill/>
          <a:ln w="28575">
            <a:noFill/>
            <a:prstDash val="dash"/>
          </a:ln>
        </p:spPr>
        <p:txBody>
          <a:bodyPr wrap="square" rtlCol="0">
            <a:spAutoFit/>
          </a:bodyPr>
          <a:lstStyle/>
          <a:p>
            <a:pPr algn="ctr"/>
            <a:r>
              <a:rPr lang="en-US" sz="1400" b="1" dirty="0">
                <a:solidFill>
                  <a:schemeClr val="accent1">
                    <a:lumMod val="75000"/>
                  </a:schemeClr>
                </a:solidFill>
                <a:latin typeface="Tw Cen MT" panose="020B0602020104020603" pitchFamily="34" charset="77"/>
              </a:rPr>
              <a:t>MEKANISME FORMAL</a:t>
            </a:r>
            <a:endParaRPr lang="en-US" sz="1400" b="1" i="1" dirty="0">
              <a:solidFill>
                <a:schemeClr val="accent1">
                  <a:lumMod val="75000"/>
                </a:schemeClr>
              </a:solidFill>
              <a:latin typeface="Tw Cen MT" panose="020B0602020104020603" pitchFamily="34" charset="77"/>
            </a:endParaRPr>
          </a:p>
          <a:p>
            <a:pPr algn="ctr"/>
            <a:r>
              <a:rPr lang="en-US" sz="4000" b="1" dirty="0">
                <a:solidFill>
                  <a:schemeClr val="tx2">
                    <a:lumMod val="60000"/>
                    <a:lumOff val="40000"/>
                  </a:schemeClr>
                </a:solidFill>
                <a:latin typeface="Tw Cen MT" panose="020B0602020104020603" pitchFamily="34" charset="77"/>
              </a:rPr>
              <a:t>20,6%</a:t>
            </a:r>
          </a:p>
          <a:p>
            <a:pPr algn="ctr"/>
            <a:endParaRPr lang="en-US" sz="1400" b="1" dirty="0">
              <a:solidFill>
                <a:schemeClr val="accent1">
                  <a:lumMod val="75000"/>
                </a:schemeClr>
              </a:solidFill>
              <a:latin typeface="Tw Cen MT" panose="020B0602020104020603" pitchFamily="34" charset="77"/>
            </a:endParaRPr>
          </a:p>
          <a:p>
            <a:pPr algn="ctr"/>
            <a:r>
              <a:rPr lang="en-US" sz="1400" b="1" dirty="0">
                <a:solidFill>
                  <a:schemeClr val="accent1">
                    <a:lumMod val="75000"/>
                  </a:schemeClr>
                </a:solidFill>
                <a:latin typeface="Tw Cen MT" panose="020B0602020104020603" pitchFamily="34" charset="77"/>
              </a:rPr>
              <a:t>MEKANISME INFORMAL</a:t>
            </a:r>
            <a:endParaRPr lang="en-US" sz="1400" b="1" i="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37,3%</a:t>
            </a:r>
          </a:p>
          <a:p>
            <a:pPr algn="ctr"/>
            <a:endParaRPr lang="en-US" b="1" dirty="0">
              <a:solidFill>
                <a:srgbClr val="C00000"/>
              </a:solidFill>
              <a:latin typeface="Tw Cen MT" panose="020B0602020104020603" pitchFamily="34" charset="77"/>
            </a:endParaRPr>
          </a:p>
          <a:p>
            <a:pPr algn="ctr"/>
            <a:r>
              <a:rPr lang="en-US" sz="1400" b="1" dirty="0">
                <a:solidFill>
                  <a:schemeClr val="accent1">
                    <a:lumMod val="75000"/>
                  </a:schemeClr>
                </a:solidFill>
                <a:latin typeface="Tw Cen MT" panose="020B0602020104020603" pitchFamily="34" charset="77"/>
              </a:rPr>
              <a:t>KE KEDUA MEKANISME</a:t>
            </a:r>
            <a:endParaRPr lang="en-US" sz="1400" b="1" i="1" dirty="0">
              <a:solidFill>
                <a:schemeClr val="accent1">
                  <a:lumMod val="75000"/>
                </a:schemeClr>
              </a:solidFill>
              <a:latin typeface="Tw Cen MT" panose="020B0602020104020603" pitchFamily="34" charset="77"/>
            </a:endParaRPr>
          </a:p>
          <a:p>
            <a:pPr algn="ctr"/>
            <a:r>
              <a:rPr lang="en-US" sz="4000" b="1" dirty="0">
                <a:solidFill>
                  <a:schemeClr val="tx2">
                    <a:lumMod val="60000"/>
                    <a:lumOff val="40000"/>
                  </a:schemeClr>
                </a:solidFill>
                <a:latin typeface="Tw Cen MT" panose="020B0602020104020603" pitchFamily="34" charset="77"/>
              </a:rPr>
              <a:t>3,7%</a:t>
            </a:r>
            <a:r>
              <a:rPr lang="id-ID" b="1" i="1" noProof="1">
                <a:solidFill>
                  <a:schemeClr val="tx2">
                    <a:lumMod val="60000"/>
                    <a:lumOff val="40000"/>
                  </a:schemeClr>
                </a:solidFill>
                <a:latin typeface="Tw Cen MT" panose="020B0602020104020603" pitchFamily="34" charset="77"/>
              </a:rPr>
              <a:t> </a:t>
            </a:r>
          </a:p>
        </p:txBody>
      </p:sp>
      <p:sp>
        <p:nvSpPr>
          <p:cNvPr id="15" name="Bent Arrow 14">
            <a:extLst>
              <a:ext uri="{FF2B5EF4-FFF2-40B4-BE49-F238E27FC236}">
                <a16:creationId xmlns:a16="http://schemas.microsoft.com/office/drawing/2014/main" id="{E057BBFB-DF39-1D46-B1FB-567D1FBB6E22}"/>
              </a:ext>
            </a:extLst>
          </p:cNvPr>
          <p:cNvSpPr/>
          <p:nvPr/>
        </p:nvSpPr>
        <p:spPr>
          <a:xfrm rot="17895638" flipH="1">
            <a:off x="4773862" y="3050639"/>
            <a:ext cx="626717" cy="1632925"/>
          </a:xfrm>
          <a:prstGeom prst="bentArrow">
            <a:avLst>
              <a:gd name="adj1" fmla="val 25000"/>
              <a:gd name="adj2" fmla="val 25000"/>
              <a:gd name="adj3" fmla="val 32045"/>
              <a:gd name="adj4" fmla="val 41295"/>
            </a:avLst>
          </a:prstGeom>
          <a:solidFill>
            <a:srgbClr val="D58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a:extLst>
              <a:ext uri="{FF2B5EF4-FFF2-40B4-BE49-F238E27FC236}">
                <a16:creationId xmlns:a16="http://schemas.microsoft.com/office/drawing/2014/main" id="{058BE91B-4C5A-5249-B5C4-AA67FD21336B}"/>
              </a:ext>
            </a:extLst>
          </p:cNvPr>
          <p:cNvSpPr/>
          <p:nvPr/>
        </p:nvSpPr>
        <p:spPr>
          <a:xfrm rot="14642331" flipH="1">
            <a:off x="1268540" y="3837867"/>
            <a:ext cx="508379" cy="2836077"/>
          </a:xfrm>
          <a:prstGeom prst="bentArrow">
            <a:avLst>
              <a:gd name="adj1" fmla="val 25000"/>
              <a:gd name="adj2" fmla="val 25000"/>
              <a:gd name="adj3" fmla="val 32045"/>
              <a:gd name="adj4" fmla="val 4129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77B4919C-96D1-4C4F-8CC4-BBFCF336EE53}"/>
              </a:ext>
            </a:extLst>
          </p:cNvPr>
          <p:cNvSpPr txBox="1"/>
          <p:nvPr/>
        </p:nvSpPr>
        <p:spPr>
          <a:xfrm>
            <a:off x="5813773" y="2265526"/>
            <a:ext cx="3815645" cy="830997"/>
          </a:xfrm>
          <a:prstGeom prst="rect">
            <a:avLst/>
          </a:prstGeom>
          <a:noFill/>
          <a:ln w="28575">
            <a:solidFill>
              <a:srgbClr val="C00000"/>
            </a:solidFill>
            <a:prstDash val="dash"/>
          </a:ln>
        </p:spPr>
        <p:txBody>
          <a:bodyPr wrap="square" rtlCol="0">
            <a:spAutoFit/>
          </a:bodyPr>
          <a:lstStyle/>
          <a:p>
            <a:pPr algn="ctr"/>
            <a:r>
              <a:rPr lang="en-US" sz="1600" b="1" noProof="1">
                <a:solidFill>
                  <a:schemeClr val="accent1">
                    <a:lumMod val="75000"/>
                  </a:schemeClr>
                </a:solidFill>
                <a:latin typeface="Tw Cen MT" panose="020B0602020104020603" pitchFamily="34" charset="77"/>
              </a:rPr>
              <a:t>Metode pengambilan data: Wawancara pakar di 15 isu hukum dan survei kepada masyarakat di 34 provinsi</a:t>
            </a:r>
            <a:endParaRPr lang="id-ID" sz="1600" b="1" i="1" noProof="1">
              <a:solidFill>
                <a:schemeClr val="accent1">
                  <a:lumMod val="75000"/>
                </a:schemeClr>
              </a:solidFill>
              <a:latin typeface="Tw Cen MT" panose="020B0602020104020603" pitchFamily="34" charset="77"/>
            </a:endParaRPr>
          </a:p>
        </p:txBody>
      </p:sp>
      <p:sp>
        <p:nvSpPr>
          <p:cNvPr id="12" name="TextBox 11">
            <a:extLst>
              <a:ext uri="{FF2B5EF4-FFF2-40B4-BE49-F238E27FC236}">
                <a16:creationId xmlns:a16="http://schemas.microsoft.com/office/drawing/2014/main" id="{F02027D6-75EE-3A43-8947-B4B691573F8B}"/>
              </a:ext>
            </a:extLst>
          </p:cNvPr>
          <p:cNvSpPr txBox="1"/>
          <p:nvPr/>
        </p:nvSpPr>
        <p:spPr>
          <a:xfrm>
            <a:off x="8095862" y="5589688"/>
            <a:ext cx="1099907" cy="369332"/>
          </a:xfrm>
          <a:prstGeom prst="rect">
            <a:avLst/>
          </a:prstGeom>
          <a:noFill/>
          <a:ln w="28575">
            <a:solidFill>
              <a:srgbClr val="C00000"/>
            </a:solidFill>
            <a:prstDash val="dash"/>
          </a:ln>
        </p:spPr>
        <p:txBody>
          <a:bodyPr wrap="square" rtlCol="0">
            <a:spAutoFit/>
          </a:bodyPr>
          <a:lstStyle/>
          <a:p>
            <a:pPr algn="ctr"/>
            <a:r>
              <a:rPr lang="en-US" b="1" i="1" noProof="1">
                <a:solidFill>
                  <a:schemeClr val="accent1">
                    <a:lumMod val="75000"/>
                  </a:schemeClr>
                </a:solidFill>
                <a:latin typeface="Tw Cen MT" panose="020B0602020104020603" pitchFamily="34" charset="77"/>
              </a:rPr>
              <a:t>n=2040</a:t>
            </a:r>
            <a:endParaRPr lang="id-ID"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54975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2601257" y="5910794"/>
            <a:ext cx="6786282" cy="937706"/>
          </a:xfrm>
          <a:prstGeom prst="rect">
            <a:avLst/>
          </a:prstGeom>
        </p:spPr>
      </p:pic>
      <p:sp>
        <p:nvSpPr>
          <p:cNvPr id="21" name="TextBox 20">
            <a:extLst>
              <a:ext uri="{FF2B5EF4-FFF2-40B4-BE49-F238E27FC236}">
                <a16:creationId xmlns:a16="http://schemas.microsoft.com/office/drawing/2014/main" id="{FCCBB8EE-DAE5-BF47-A10E-53A0A1DAC815}"/>
              </a:ext>
            </a:extLst>
          </p:cNvPr>
          <p:cNvSpPr txBox="1"/>
          <p:nvPr/>
        </p:nvSpPr>
        <p:spPr>
          <a:xfrm>
            <a:off x="1817509" y="419621"/>
            <a:ext cx="3815645" cy="4062651"/>
          </a:xfrm>
          <a:prstGeom prst="rect">
            <a:avLst/>
          </a:prstGeom>
          <a:noFill/>
          <a:ln w="28575">
            <a:solidFill>
              <a:srgbClr val="C00000"/>
            </a:solidFill>
            <a:prstDash val="dash"/>
          </a:ln>
        </p:spPr>
        <p:txBody>
          <a:bodyPr wrap="square" rtlCol="0">
            <a:spAutoFit/>
          </a:bodyPr>
          <a:lstStyle/>
          <a:p>
            <a:pPr algn="ctr"/>
            <a:endParaRPr lang="en-US"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MEKANISME </a:t>
            </a:r>
            <a:r>
              <a:rPr lang="en-US" b="1" dirty="0">
                <a:solidFill>
                  <a:srgbClr val="C00000"/>
                </a:solidFill>
                <a:latin typeface="Tw Cen MT" panose="020B0602020104020603" pitchFamily="34" charset="77"/>
              </a:rPr>
              <a:t>INFORMAL</a:t>
            </a:r>
            <a:r>
              <a:rPr lang="en-US" b="1" dirty="0">
                <a:solidFill>
                  <a:schemeClr val="accent1">
                    <a:lumMod val="75000"/>
                  </a:schemeClr>
                </a:solidFill>
                <a:latin typeface="Tw Cen MT" panose="020B0602020104020603" pitchFamily="34" charset="77"/>
              </a:rPr>
              <a:t> YANG DIGUNAKAN</a:t>
            </a:r>
            <a:endParaRPr lang="en-US" b="1" i="1" dirty="0">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55,2%</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Menggunakan cara kekeluargaan</a:t>
            </a:r>
          </a:p>
          <a:p>
            <a:pPr algn="ctr"/>
            <a:endParaRPr lang="id-ID" b="1" i="1" noProof="1">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51,4%</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Menggunakan aparat pemerintah (RT, RW, Camat, Lurah)</a:t>
            </a:r>
          </a:p>
          <a:p>
            <a:pPr algn="ctr"/>
            <a:endParaRPr lang="id-ID" b="1" i="1" noProof="1">
              <a:solidFill>
                <a:schemeClr val="accent1">
                  <a:lumMod val="75000"/>
                </a:schemeClr>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 </a:t>
            </a:r>
          </a:p>
        </p:txBody>
      </p:sp>
      <p:sp>
        <p:nvSpPr>
          <p:cNvPr id="22" name="TextBox 21">
            <a:extLst>
              <a:ext uri="{FF2B5EF4-FFF2-40B4-BE49-F238E27FC236}">
                <a16:creationId xmlns:a16="http://schemas.microsoft.com/office/drawing/2014/main" id="{F3AC4A86-63BB-BF45-8F96-F010A96E3F5C}"/>
              </a:ext>
            </a:extLst>
          </p:cNvPr>
          <p:cNvSpPr txBox="1"/>
          <p:nvPr/>
        </p:nvSpPr>
        <p:spPr>
          <a:xfrm>
            <a:off x="7016043" y="927453"/>
            <a:ext cx="3815645" cy="2769989"/>
          </a:xfrm>
          <a:prstGeom prst="rect">
            <a:avLst/>
          </a:prstGeom>
          <a:noFill/>
          <a:ln w="28575">
            <a:solidFill>
              <a:srgbClr val="C00000"/>
            </a:solidFill>
            <a:prstDash val="dash"/>
          </a:ln>
        </p:spPr>
        <p:txBody>
          <a:bodyPr wrap="square" rtlCol="0">
            <a:spAutoFit/>
          </a:bodyPr>
          <a:lstStyle/>
          <a:p>
            <a:pPr algn="ctr"/>
            <a:endParaRPr lang="en-US"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AKSES GEOGRAFIS KE MEKANISME</a:t>
            </a:r>
            <a:endParaRPr lang="en-US" b="1" i="1" dirty="0">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92,7%</a:t>
            </a:r>
            <a:endParaRPr lang="en-US" b="1" dirty="0">
              <a:solidFill>
                <a:srgbClr val="C00000"/>
              </a:solidFill>
              <a:latin typeface="Tw Cen MT" panose="020B0602020104020603" pitchFamily="34" charset="77"/>
            </a:endParaRPr>
          </a:p>
          <a:p>
            <a:pPr algn="ctr"/>
            <a:r>
              <a:rPr lang="id-ID" b="1" i="1" noProof="1">
                <a:solidFill>
                  <a:srgbClr val="C00000"/>
                </a:solidFill>
                <a:latin typeface="Tw Cen MT" panose="020B0602020104020603" pitchFamily="34" charset="77"/>
              </a:rPr>
              <a:t>Tidak mengalami hambatan </a:t>
            </a:r>
            <a:r>
              <a:rPr lang="id-ID" b="1" i="1" noProof="1">
                <a:solidFill>
                  <a:schemeClr val="accent1">
                    <a:lumMod val="75000"/>
                  </a:schemeClr>
                </a:solidFill>
                <a:latin typeface="Tw Cen MT" panose="020B0602020104020603" pitchFamily="34" charset="77"/>
              </a:rPr>
              <a:t>untuk mengakses mekanisme secara geografis –secara transportasi, kondisi jalan dan keamanan jalan menuju mekanisme</a:t>
            </a:r>
          </a:p>
          <a:p>
            <a:pPr algn="ctr"/>
            <a:r>
              <a:rPr lang="id-ID" b="1" i="1" noProof="1">
                <a:solidFill>
                  <a:schemeClr val="accent1">
                    <a:lumMod val="75000"/>
                  </a:schemeClr>
                </a:solidFill>
                <a:latin typeface="Tw Cen MT" panose="020B0602020104020603" pitchFamily="34" charset="77"/>
              </a:rPr>
              <a:t> </a:t>
            </a:r>
          </a:p>
        </p:txBody>
      </p:sp>
    </p:spTree>
    <p:extLst>
      <p:ext uri="{BB962C8B-B14F-4D97-AF65-F5344CB8AC3E}">
        <p14:creationId xmlns:p14="http://schemas.microsoft.com/office/powerpoint/2010/main" val="69148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986" y="711604"/>
            <a:ext cx="3228618" cy="1969420"/>
          </a:xfrm>
        </p:spPr>
        <p:txBody>
          <a:bodyPr>
            <a:normAutofit fontScale="90000"/>
          </a:bodyPr>
          <a:lstStyle/>
          <a:p>
            <a:pPr algn="r"/>
            <a:r>
              <a:rPr lang="en-US" sz="6000" b="1" dirty="0">
                <a:solidFill>
                  <a:srgbClr val="C00000"/>
                </a:solidFill>
                <a:latin typeface="DIN Condensed" pitchFamily="2" charset="0"/>
              </a:rPr>
              <a:t>BANTUAN HUKUM</a:t>
            </a:r>
          </a:p>
        </p:txBody>
      </p:sp>
      <p:sp>
        <p:nvSpPr>
          <p:cNvPr id="6" name="TextBox 5">
            <a:extLst>
              <a:ext uri="{FF2B5EF4-FFF2-40B4-BE49-F238E27FC236}">
                <a16:creationId xmlns:a16="http://schemas.microsoft.com/office/drawing/2014/main" id="{87765FF7-8ADC-A94A-ADD3-947035A8CC57}"/>
              </a:ext>
            </a:extLst>
          </p:cNvPr>
          <p:cNvSpPr txBox="1"/>
          <p:nvPr/>
        </p:nvSpPr>
        <p:spPr>
          <a:xfrm>
            <a:off x="5813773" y="130679"/>
            <a:ext cx="3815645" cy="2031325"/>
          </a:xfrm>
          <a:prstGeom prst="rect">
            <a:avLst/>
          </a:prstGeom>
          <a:noFill/>
          <a:ln w="28575">
            <a:solidFill>
              <a:srgbClr val="C00000"/>
            </a:solidFill>
            <a:prstDash val="dash"/>
          </a:ln>
        </p:spPr>
        <p:txBody>
          <a:bodyPr wrap="square" rtlCol="0">
            <a:spAutoFit/>
          </a:bodyPr>
          <a:lstStyle/>
          <a:p>
            <a:pPr algn="ctr"/>
            <a:r>
              <a:rPr lang="en-US" b="1" noProof="1">
                <a:solidFill>
                  <a:schemeClr val="accent1">
                    <a:lumMod val="75000"/>
                  </a:schemeClr>
                </a:solidFill>
                <a:latin typeface="Tw Cen MT" panose="020B0602020104020603" pitchFamily="34" charset="77"/>
              </a:rPr>
              <a:t>SKOR INDEKS:</a:t>
            </a:r>
            <a:endParaRPr lang="en-US" b="1" dirty="0">
              <a:solidFill>
                <a:schemeClr val="accent1">
                  <a:lumMod val="75000"/>
                </a:schemeClr>
              </a:solidFill>
              <a:latin typeface="Tw Cen MT" panose="020B0602020104020603" pitchFamily="34" charset="77"/>
            </a:endParaRPr>
          </a:p>
          <a:p>
            <a:pPr algn="ctr"/>
            <a:r>
              <a:rPr lang="en-US" sz="7200" b="1" dirty="0">
                <a:solidFill>
                  <a:srgbClr val="C00000"/>
                </a:solidFill>
                <a:latin typeface="Tw Cen MT" panose="020B0602020104020603" pitchFamily="34" charset="77"/>
              </a:rPr>
              <a:t>61,2%</a:t>
            </a:r>
            <a:endParaRPr lang="en-US" sz="32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Dari rentang 0 – 100, berada dalam kategori </a:t>
            </a:r>
            <a:r>
              <a:rPr lang="id-ID" b="1" i="1" noProof="1">
                <a:solidFill>
                  <a:srgbClr val="C00000"/>
                </a:solidFill>
                <a:latin typeface="Tw Cen MT" panose="020B0602020104020603" pitchFamily="34" charset="77"/>
              </a:rPr>
              <a:t>CUKUP</a:t>
            </a:r>
            <a:r>
              <a:rPr lang="id-ID" b="1" i="1" noProof="1">
                <a:solidFill>
                  <a:schemeClr val="accent1">
                    <a:lumMod val="75000"/>
                  </a:schemeClr>
                </a:solidFill>
                <a:latin typeface="Tw Cen MT" panose="020B0602020104020603" pitchFamily="34" charset="77"/>
              </a:rPr>
              <a:t> </a:t>
            </a:r>
          </a:p>
        </p:txBody>
      </p:sp>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2601257" y="5910794"/>
            <a:ext cx="6786282" cy="937706"/>
          </a:xfrm>
          <a:prstGeom prst="rect">
            <a:avLst/>
          </a:prstGeom>
        </p:spPr>
      </p:pic>
      <p:graphicFrame>
        <p:nvGraphicFramePr>
          <p:cNvPr id="10" name="Content Placeholder 4">
            <a:extLst>
              <a:ext uri="{FF2B5EF4-FFF2-40B4-BE49-F238E27FC236}">
                <a16:creationId xmlns:a16="http://schemas.microsoft.com/office/drawing/2014/main" id="{C7B57779-260F-F54E-AECE-CD9AD83D7146}"/>
              </a:ext>
            </a:extLst>
          </p:cNvPr>
          <p:cNvGraphicFramePr>
            <a:graphicFrameLocks noGrp="1"/>
          </p:cNvGraphicFramePr>
          <p:nvPr>
            <p:ph sz="half" idx="1"/>
            <p:extLst>
              <p:ext uri="{D42A27DB-BD31-4B8C-83A1-F6EECF244321}">
                <p14:modId xmlns:p14="http://schemas.microsoft.com/office/powerpoint/2010/main" val="4097285086"/>
              </p:ext>
            </p:extLst>
          </p:nvPr>
        </p:nvGraphicFramePr>
        <p:xfrm>
          <a:off x="3827811" y="2915451"/>
          <a:ext cx="5331612" cy="317641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C8E7977-9EFB-544A-9E41-63AAAFEA4669}"/>
              </a:ext>
            </a:extLst>
          </p:cNvPr>
          <p:cNvSpPr txBox="1"/>
          <p:nvPr/>
        </p:nvSpPr>
        <p:spPr>
          <a:xfrm>
            <a:off x="5813773" y="2265526"/>
            <a:ext cx="3815645" cy="830997"/>
          </a:xfrm>
          <a:prstGeom prst="rect">
            <a:avLst/>
          </a:prstGeom>
          <a:noFill/>
          <a:ln w="28575">
            <a:solidFill>
              <a:srgbClr val="C00000"/>
            </a:solidFill>
            <a:prstDash val="dash"/>
          </a:ln>
        </p:spPr>
        <p:txBody>
          <a:bodyPr wrap="square" rtlCol="0">
            <a:spAutoFit/>
          </a:bodyPr>
          <a:lstStyle/>
          <a:p>
            <a:pPr algn="ctr"/>
            <a:r>
              <a:rPr lang="en-US" sz="1600" b="1" noProof="1">
                <a:solidFill>
                  <a:schemeClr val="accent1">
                    <a:lumMod val="75000"/>
                  </a:schemeClr>
                </a:solidFill>
                <a:latin typeface="Tw Cen MT" panose="020B0602020104020603" pitchFamily="34" charset="77"/>
              </a:rPr>
              <a:t>Metode pengambilan data: Wawancara pakar di bantuan hukum dan survei kepada masyarakat di 34 provinsi</a:t>
            </a:r>
            <a:endParaRPr lang="id-ID" sz="1600"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409829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3"/>
          <a:stretch>
            <a:fillRect/>
          </a:stretch>
        </p:blipFill>
        <p:spPr>
          <a:xfrm>
            <a:off x="2601257" y="5910794"/>
            <a:ext cx="6786282" cy="937706"/>
          </a:xfrm>
          <a:prstGeom prst="rect">
            <a:avLst/>
          </a:prstGeom>
        </p:spPr>
      </p:pic>
      <p:sp>
        <p:nvSpPr>
          <p:cNvPr id="21" name="TextBox 20">
            <a:extLst>
              <a:ext uri="{FF2B5EF4-FFF2-40B4-BE49-F238E27FC236}">
                <a16:creationId xmlns:a16="http://schemas.microsoft.com/office/drawing/2014/main" id="{FCCBB8EE-DAE5-BF47-A10E-53A0A1DAC815}"/>
              </a:ext>
            </a:extLst>
          </p:cNvPr>
          <p:cNvSpPr txBox="1"/>
          <p:nvPr/>
        </p:nvSpPr>
        <p:spPr>
          <a:xfrm>
            <a:off x="1106309" y="1108243"/>
            <a:ext cx="3815645" cy="3785652"/>
          </a:xfrm>
          <a:prstGeom prst="rect">
            <a:avLst/>
          </a:prstGeom>
          <a:noFill/>
          <a:ln w="28575">
            <a:solidFill>
              <a:srgbClr val="C00000"/>
            </a:solidFill>
            <a:prstDash val="dash"/>
          </a:ln>
        </p:spPr>
        <p:txBody>
          <a:bodyPr wrap="square" rtlCol="0">
            <a:spAutoFit/>
          </a:bodyPr>
          <a:lstStyle/>
          <a:p>
            <a:pPr algn="ctr"/>
            <a:endParaRPr lang="en-US"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BANTUAN HUKUM YANG PALING SERING DITEMUI</a:t>
            </a:r>
            <a:endParaRPr lang="en-US" b="1" i="1" dirty="0">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89,0%</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Menggunakan </a:t>
            </a:r>
            <a:r>
              <a:rPr lang="id-ID" b="1" i="1" noProof="1">
                <a:solidFill>
                  <a:srgbClr val="C00000"/>
                </a:solidFill>
                <a:latin typeface="Tw Cen MT" panose="020B0602020104020603" pitchFamily="34" charset="77"/>
              </a:rPr>
              <a:t>pendamping non-hukum</a:t>
            </a:r>
          </a:p>
          <a:p>
            <a:pPr algn="ctr"/>
            <a:endParaRPr lang="id-ID" b="1" i="1" noProof="1">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63,8%</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Pendamping non-hukumnya adalah dari pihak </a:t>
            </a:r>
            <a:r>
              <a:rPr lang="id-ID" b="1" i="1" noProof="1">
                <a:solidFill>
                  <a:srgbClr val="C00000"/>
                </a:solidFill>
                <a:latin typeface="Tw Cen MT" panose="020B0602020104020603" pitchFamily="34" charset="77"/>
              </a:rPr>
              <a:t>keluarga</a:t>
            </a:r>
            <a:endParaRPr lang="id-ID" b="1" i="1" noProof="1">
              <a:solidFill>
                <a:schemeClr val="accent1">
                  <a:lumMod val="75000"/>
                </a:schemeClr>
              </a:solidFill>
              <a:latin typeface="Tw Cen MT" panose="020B0602020104020603" pitchFamily="34" charset="77"/>
            </a:endParaRPr>
          </a:p>
          <a:p>
            <a:pPr algn="ctr"/>
            <a:endParaRPr lang="id-ID" b="1" i="1" noProof="1">
              <a:solidFill>
                <a:srgbClr val="C00000"/>
              </a:solidFill>
              <a:latin typeface="Tw Cen MT" panose="020B0602020104020603" pitchFamily="34" charset="77"/>
            </a:endParaRPr>
          </a:p>
        </p:txBody>
      </p:sp>
      <p:sp>
        <p:nvSpPr>
          <p:cNvPr id="22" name="TextBox 21">
            <a:extLst>
              <a:ext uri="{FF2B5EF4-FFF2-40B4-BE49-F238E27FC236}">
                <a16:creationId xmlns:a16="http://schemas.microsoft.com/office/drawing/2014/main" id="{F3AC4A86-63BB-BF45-8F96-F010A96E3F5C}"/>
              </a:ext>
            </a:extLst>
          </p:cNvPr>
          <p:cNvSpPr txBox="1"/>
          <p:nvPr/>
        </p:nvSpPr>
        <p:spPr>
          <a:xfrm>
            <a:off x="6406440" y="234952"/>
            <a:ext cx="3815645" cy="2215991"/>
          </a:xfrm>
          <a:prstGeom prst="rect">
            <a:avLst/>
          </a:prstGeom>
          <a:noFill/>
          <a:ln w="28575">
            <a:solidFill>
              <a:srgbClr val="C00000"/>
            </a:solidFill>
            <a:prstDash val="dash"/>
          </a:ln>
        </p:spPr>
        <p:txBody>
          <a:bodyPr wrap="square" rtlCol="0">
            <a:spAutoFit/>
          </a:bodyPr>
          <a:lstStyle/>
          <a:p>
            <a:pPr algn="ctr"/>
            <a:endParaRPr lang="en-US"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ALASAN MEMILIH BANTUAN HUKUM</a:t>
            </a:r>
            <a:endParaRPr lang="en-US" b="1" i="1" dirty="0">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55,9%</a:t>
            </a:r>
            <a:endParaRPr lang="en-US" b="1" dirty="0">
              <a:solidFill>
                <a:srgbClr val="C00000"/>
              </a:solidFill>
              <a:latin typeface="Tw Cen MT" panose="020B0602020104020603" pitchFamily="34" charset="77"/>
            </a:endParaRPr>
          </a:p>
          <a:p>
            <a:pPr algn="ctr"/>
            <a:r>
              <a:rPr lang="id-ID" b="1" i="1" noProof="1">
                <a:solidFill>
                  <a:srgbClr val="C00000"/>
                </a:solidFill>
                <a:latin typeface="Tw Cen MT" panose="020B0602020104020603" pitchFamily="34" charset="77"/>
              </a:rPr>
              <a:t>Merasa nyaman </a:t>
            </a:r>
            <a:r>
              <a:rPr lang="id-ID" b="1" i="1" noProof="1">
                <a:solidFill>
                  <a:schemeClr val="accent1">
                    <a:lumMod val="75000"/>
                  </a:schemeClr>
                </a:solidFill>
                <a:latin typeface="Tw Cen MT" panose="020B0602020104020603" pitchFamily="34" charset="77"/>
              </a:rPr>
              <a:t>dengan pihak yang membantunya tersebut</a:t>
            </a:r>
          </a:p>
          <a:p>
            <a:pPr algn="ctr"/>
            <a:r>
              <a:rPr lang="id-ID" b="1" i="1" noProof="1">
                <a:solidFill>
                  <a:schemeClr val="accent1">
                    <a:lumMod val="75000"/>
                  </a:schemeClr>
                </a:solidFill>
                <a:latin typeface="Tw Cen MT" panose="020B0602020104020603" pitchFamily="34" charset="77"/>
              </a:rPr>
              <a:t> </a:t>
            </a:r>
          </a:p>
        </p:txBody>
      </p:sp>
      <p:sp>
        <p:nvSpPr>
          <p:cNvPr id="2" name="Right Arrow 1">
            <a:extLst>
              <a:ext uri="{FF2B5EF4-FFF2-40B4-BE49-F238E27FC236}">
                <a16:creationId xmlns:a16="http://schemas.microsoft.com/office/drawing/2014/main" id="{C8B0DFB3-95DF-9E44-8FFB-CE7E23F7491A}"/>
              </a:ext>
            </a:extLst>
          </p:cNvPr>
          <p:cNvSpPr/>
          <p:nvPr/>
        </p:nvSpPr>
        <p:spPr>
          <a:xfrm rot="20209978">
            <a:off x="5046130" y="1543526"/>
            <a:ext cx="1100665" cy="39511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FE2C46-4E34-694C-9478-D33A159AA5D4}"/>
              </a:ext>
            </a:extLst>
          </p:cNvPr>
          <p:cNvSpPr txBox="1"/>
          <p:nvPr/>
        </p:nvSpPr>
        <p:spPr>
          <a:xfrm>
            <a:off x="6406440" y="2778732"/>
            <a:ext cx="4656671" cy="2769989"/>
          </a:xfrm>
          <a:prstGeom prst="rect">
            <a:avLst/>
          </a:prstGeom>
          <a:noFill/>
          <a:ln w="28575">
            <a:solidFill>
              <a:srgbClr val="C00000"/>
            </a:solidFill>
            <a:prstDash val="dash"/>
          </a:ln>
        </p:spPr>
        <p:txBody>
          <a:bodyPr wrap="square" rtlCol="0">
            <a:spAutoFit/>
          </a:bodyPr>
          <a:lstStyle/>
          <a:p>
            <a:pPr algn="ctr"/>
            <a:endParaRPr lang="en-US"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AKSES GEOGRAFIS BANTUAN HUKUM</a:t>
            </a:r>
          </a:p>
          <a:p>
            <a:pPr algn="ctr"/>
            <a:r>
              <a:rPr lang="en-US" sz="4800" b="1" dirty="0">
                <a:solidFill>
                  <a:srgbClr val="C00000"/>
                </a:solidFill>
                <a:latin typeface="Tw Cen MT" panose="020B0602020104020603" pitchFamily="34" charset="77"/>
              </a:rPr>
              <a:t>90,6%</a:t>
            </a:r>
            <a:endParaRPr lang="en-US" b="1" dirty="0">
              <a:solidFill>
                <a:srgbClr val="C00000"/>
              </a:solidFill>
              <a:latin typeface="Tw Cen MT" panose="020B0602020104020603" pitchFamily="34" charset="77"/>
            </a:endParaRPr>
          </a:p>
          <a:p>
            <a:pPr algn="ctr"/>
            <a:r>
              <a:rPr lang="id-ID" b="1" i="1" noProof="1">
                <a:solidFill>
                  <a:srgbClr val="C00000"/>
                </a:solidFill>
                <a:latin typeface="Tw Cen MT" panose="020B0602020104020603" pitchFamily="34" charset="77"/>
              </a:rPr>
              <a:t>Tidak mengalami hambatan </a:t>
            </a:r>
            <a:r>
              <a:rPr lang="id-ID" b="1" i="1" noProof="1">
                <a:solidFill>
                  <a:schemeClr val="accent1">
                    <a:lumMod val="75000"/>
                  </a:schemeClr>
                </a:solidFill>
                <a:latin typeface="Tw Cen MT" panose="020B0602020104020603" pitchFamily="34" charset="77"/>
              </a:rPr>
              <a:t>untuk mengakses bantuan hukum secara geografis –secara transportasi, kondisi jalan dan keamanan jalan menuju bantuan hukum</a:t>
            </a:r>
          </a:p>
          <a:p>
            <a:pPr algn="ctr"/>
            <a:r>
              <a:rPr lang="id-ID" b="1" i="1" noProof="1">
                <a:solidFill>
                  <a:schemeClr val="accent1">
                    <a:lumMod val="75000"/>
                  </a:schemeClr>
                </a:solidFill>
                <a:latin typeface="Tw Cen MT" panose="020B0602020104020603" pitchFamily="34" charset="77"/>
              </a:rPr>
              <a:t> </a:t>
            </a:r>
          </a:p>
        </p:txBody>
      </p:sp>
      <p:sp>
        <p:nvSpPr>
          <p:cNvPr id="7" name="Right Arrow 6">
            <a:extLst>
              <a:ext uri="{FF2B5EF4-FFF2-40B4-BE49-F238E27FC236}">
                <a16:creationId xmlns:a16="http://schemas.microsoft.com/office/drawing/2014/main" id="{9509B705-313E-4544-9174-43555BC99EEE}"/>
              </a:ext>
            </a:extLst>
          </p:cNvPr>
          <p:cNvSpPr/>
          <p:nvPr/>
        </p:nvSpPr>
        <p:spPr>
          <a:xfrm rot="1263314">
            <a:off x="5066768" y="3722588"/>
            <a:ext cx="1100665" cy="39511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70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2601257" y="5910794"/>
            <a:ext cx="6786282" cy="937706"/>
          </a:xfrm>
          <a:prstGeom prst="rect">
            <a:avLst/>
          </a:prstGeom>
        </p:spPr>
      </p:pic>
      <p:sp>
        <p:nvSpPr>
          <p:cNvPr id="11" name="TextBox 10">
            <a:extLst>
              <a:ext uri="{FF2B5EF4-FFF2-40B4-BE49-F238E27FC236}">
                <a16:creationId xmlns:a16="http://schemas.microsoft.com/office/drawing/2014/main" id="{99A1D480-953D-F446-B893-0BCB2AEE745A}"/>
              </a:ext>
            </a:extLst>
          </p:cNvPr>
          <p:cNvSpPr txBox="1"/>
          <p:nvPr/>
        </p:nvSpPr>
        <p:spPr>
          <a:xfrm>
            <a:off x="1126587" y="1017404"/>
            <a:ext cx="3384656" cy="1323439"/>
          </a:xfrm>
          <a:prstGeom prst="rect">
            <a:avLst/>
          </a:prstGeom>
          <a:noFill/>
          <a:ln w="28575">
            <a:noFill/>
            <a:prstDash val="dash"/>
          </a:ln>
        </p:spPr>
        <p:txBody>
          <a:bodyPr wrap="square" rtlCol="0">
            <a:spAutoFit/>
          </a:bodyPr>
          <a:lstStyle/>
          <a:p>
            <a:pPr algn="ctr"/>
            <a:r>
              <a:rPr lang="en-US" sz="4400" b="1" dirty="0">
                <a:solidFill>
                  <a:srgbClr val="C00000"/>
                </a:solidFill>
                <a:latin typeface="Tw Cen MT" panose="020B0602020104020603" pitchFamily="34" charset="77"/>
              </a:rPr>
              <a:t>70%</a:t>
            </a:r>
            <a:endParaRPr lang="en-US" sz="16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Kasus </a:t>
            </a:r>
            <a:r>
              <a:rPr lang="id-ID" b="1" i="1" noProof="1">
                <a:solidFill>
                  <a:srgbClr val="C00000"/>
                </a:solidFill>
                <a:latin typeface="Tw Cen MT" panose="020B0602020104020603" pitchFamily="34" charset="77"/>
              </a:rPr>
              <a:t>kriminalitas</a:t>
            </a:r>
            <a:r>
              <a:rPr lang="id-ID" b="1" i="1" noProof="1">
                <a:solidFill>
                  <a:schemeClr val="accent1">
                    <a:lumMod val="75000"/>
                  </a:schemeClr>
                </a:solidFill>
                <a:latin typeface="Tw Cen MT" panose="020B0602020104020603" pitchFamily="34" charset="77"/>
              </a:rPr>
              <a:t> tidak menggunakan bantuan hukum</a:t>
            </a:r>
          </a:p>
        </p:txBody>
      </p:sp>
      <p:sp>
        <p:nvSpPr>
          <p:cNvPr id="3" name="Rectangle 2">
            <a:extLst>
              <a:ext uri="{FF2B5EF4-FFF2-40B4-BE49-F238E27FC236}">
                <a16:creationId xmlns:a16="http://schemas.microsoft.com/office/drawing/2014/main" id="{1DA84E6A-4C83-144B-BD2C-84C374DE4DC8}"/>
              </a:ext>
            </a:extLst>
          </p:cNvPr>
          <p:cNvSpPr/>
          <p:nvPr/>
        </p:nvSpPr>
        <p:spPr>
          <a:xfrm>
            <a:off x="4620534" y="1036982"/>
            <a:ext cx="3073343" cy="1323439"/>
          </a:xfrm>
          <a:prstGeom prst="rect">
            <a:avLst/>
          </a:prstGeom>
        </p:spPr>
        <p:txBody>
          <a:bodyPr wrap="square">
            <a:spAutoFit/>
          </a:bodyPr>
          <a:lstStyle/>
          <a:p>
            <a:pPr algn="ctr"/>
            <a:r>
              <a:rPr lang="en-US" sz="4400" b="1" dirty="0">
                <a:solidFill>
                  <a:srgbClr val="C00000"/>
                </a:solidFill>
                <a:latin typeface="Tw Cen MT" panose="020B0602020104020603" pitchFamily="34" charset="77"/>
              </a:rPr>
              <a:t>62%</a:t>
            </a:r>
            <a:endParaRPr lang="en-US" sz="16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Kasus </a:t>
            </a:r>
            <a:r>
              <a:rPr lang="id-ID" b="1" i="1" noProof="1">
                <a:solidFill>
                  <a:srgbClr val="C00000"/>
                </a:solidFill>
                <a:latin typeface="Tw Cen MT" panose="020B0602020104020603" pitchFamily="34" charset="77"/>
              </a:rPr>
              <a:t>Adm. Kependudukan </a:t>
            </a:r>
            <a:r>
              <a:rPr lang="id-ID" b="1" i="1" noProof="1">
                <a:solidFill>
                  <a:schemeClr val="accent1">
                    <a:lumMod val="75000"/>
                  </a:schemeClr>
                </a:solidFill>
                <a:latin typeface="Tw Cen MT" panose="020B0602020104020603" pitchFamily="34" charset="77"/>
              </a:rPr>
              <a:t>tidak menggunakan bantuan hukum</a:t>
            </a:r>
          </a:p>
        </p:txBody>
      </p:sp>
      <p:sp>
        <p:nvSpPr>
          <p:cNvPr id="4" name="Rectangle 3">
            <a:extLst>
              <a:ext uri="{FF2B5EF4-FFF2-40B4-BE49-F238E27FC236}">
                <a16:creationId xmlns:a16="http://schemas.microsoft.com/office/drawing/2014/main" id="{53490676-E30B-2741-A97A-C3A0F82DE95D}"/>
              </a:ext>
            </a:extLst>
          </p:cNvPr>
          <p:cNvSpPr/>
          <p:nvPr/>
        </p:nvSpPr>
        <p:spPr>
          <a:xfrm>
            <a:off x="3082644" y="570773"/>
            <a:ext cx="5823517" cy="369332"/>
          </a:xfrm>
          <a:prstGeom prst="rect">
            <a:avLst/>
          </a:prstGeom>
          <a:ln>
            <a:solidFill>
              <a:srgbClr val="C00000"/>
            </a:solidFill>
            <a:prstDash val="dash"/>
          </a:ln>
        </p:spPr>
        <p:txBody>
          <a:bodyPr wrap="none">
            <a:spAutoFit/>
          </a:bodyPr>
          <a:lstStyle/>
          <a:p>
            <a:pPr algn="ctr"/>
            <a:r>
              <a:rPr lang="en-US" b="1" dirty="0">
                <a:solidFill>
                  <a:schemeClr val="accent1">
                    <a:lumMod val="75000"/>
                  </a:schemeClr>
                </a:solidFill>
                <a:latin typeface="Tw Cen MT" panose="020B0602020104020603" pitchFamily="34" charset="77"/>
              </a:rPr>
              <a:t>KASUS YANG TIDAK MENGGUNAKAN BANTUAN HUKUM</a:t>
            </a:r>
            <a:endParaRPr lang="en-US" b="1" i="1" dirty="0">
              <a:solidFill>
                <a:schemeClr val="accent1">
                  <a:lumMod val="75000"/>
                </a:schemeClr>
              </a:solidFill>
              <a:latin typeface="Tw Cen MT" panose="020B0602020104020603" pitchFamily="34" charset="77"/>
            </a:endParaRPr>
          </a:p>
        </p:txBody>
      </p:sp>
      <p:sp>
        <p:nvSpPr>
          <p:cNvPr id="15" name="Rectangle 14">
            <a:extLst>
              <a:ext uri="{FF2B5EF4-FFF2-40B4-BE49-F238E27FC236}">
                <a16:creationId xmlns:a16="http://schemas.microsoft.com/office/drawing/2014/main" id="{A5F8F7B7-2156-D94C-96D4-AB1EF5038B66}"/>
              </a:ext>
            </a:extLst>
          </p:cNvPr>
          <p:cNvSpPr/>
          <p:nvPr/>
        </p:nvSpPr>
        <p:spPr>
          <a:xfrm>
            <a:off x="7803168" y="940105"/>
            <a:ext cx="3073343" cy="1600438"/>
          </a:xfrm>
          <a:prstGeom prst="rect">
            <a:avLst/>
          </a:prstGeom>
        </p:spPr>
        <p:txBody>
          <a:bodyPr wrap="square">
            <a:spAutoFit/>
          </a:bodyPr>
          <a:lstStyle/>
          <a:p>
            <a:pPr algn="ctr"/>
            <a:r>
              <a:rPr lang="en-US" sz="4400" b="1" dirty="0">
                <a:solidFill>
                  <a:srgbClr val="C00000"/>
                </a:solidFill>
                <a:latin typeface="Tw Cen MT" panose="020B0602020104020603" pitchFamily="34" charset="77"/>
              </a:rPr>
              <a:t>67%</a:t>
            </a:r>
            <a:endParaRPr lang="en-US" sz="16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Kasus </a:t>
            </a:r>
            <a:r>
              <a:rPr lang="id-ID" b="1" i="1" noProof="1">
                <a:solidFill>
                  <a:srgbClr val="C00000"/>
                </a:solidFill>
                <a:latin typeface="Tw Cen MT" panose="020B0602020104020603" pitchFamily="34" charset="77"/>
              </a:rPr>
              <a:t>Konsumen/Perniagaan </a:t>
            </a:r>
            <a:r>
              <a:rPr lang="id-ID" b="1" i="1" noProof="1">
                <a:solidFill>
                  <a:schemeClr val="accent1">
                    <a:lumMod val="75000"/>
                  </a:schemeClr>
                </a:solidFill>
                <a:latin typeface="Tw Cen MT" panose="020B0602020104020603" pitchFamily="34" charset="77"/>
              </a:rPr>
              <a:t>tidak menggunakan bantuan hukum</a:t>
            </a:r>
          </a:p>
        </p:txBody>
      </p:sp>
      <p:sp>
        <p:nvSpPr>
          <p:cNvPr id="17" name="TextBox 16">
            <a:extLst>
              <a:ext uri="{FF2B5EF4-FFF2-40B4-BE49-F238E27FC236}">
                <a16:creationId xmlns:a16="http://schemas.microsoft.com/office/drawing/2014/main" id="{1574EE3D-DD99-D44F-9061-457E079A2348}"/>
              </a:ext>
            </a:extLst>
          </p:cNvPr>
          <p:cNvSpPr txBox="1"/>
          <p:nvPr/>
        </p:nvSpPr>
        <p:spPr>
          <a:xfrm>
            <a:off x="2846381" y="3301705"/>
            <a:ext cx="3384656" cy="1415772"/>
          </a:xfrm>
          <a:prstGeom prst="rect">
            <a:avLst/>
          </a:prstGeom>
          <a:noFill/>
          <a:ln w="28575">
            <a:no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61,0%</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Khawatir proses yang dilalui akan berbelit-belit / sulit  </a:t>
            </a:r>
          </a:p>
        </p:txBody>
      </p:sp>
      <p:sp>
        <p:nvSpPr>
          <p:cNvPr id="18" name="Rectangle 17">
            <a:extLst>
              <a:ext uri="{FF2B5EF4-FFF2-40B4-BE49-F238E27FC236}">
                <a16:creationId xmlns:a16="http://schemas.microsoft.com/office/drawing/2014/main" id="{C5F8819A-4688-CC44-B6C7-4C936B3BD3E8}"/>
              </a:ext>
            </a:extLst>
          </p:cNvPr>
          <p:cNvSpPr/>
          <p:nvPr/>
        </p:nvSpPr>
        <p:spPr>
          <a:xfrm>
            <a:off x="6165805" y="3441836"/>
            <a:ext cx="3073343" cy="1323439"/>
          </a:xfrm>
          <a:prstGeom prst="rect">
            <a:avLst/>
          </a:prstGeom>
        </p:spPr>
        <p:txBody>
          <a:bodyPr wrap="square">
            <a:spAutoFit/>
          </a:bodyPr>
          <a:lstStyle/>
          <a:p>
            <a:pPr algn="ctr"/>
            <a:r>
              <a:rPr lang="en-US" sz="4400" b="1" dirty="0">
                <a:solidFill>
                  <a:srgbClr val="C00000"/>
                </a:solidFill>
                <a:latin typeface="Tw Cen MT" panose="020B0602020104020603" pitchFamily="34" charset="77"/>
              </a:rPr>
              <a:t>40,6%</a:t>
            </a:r>
            <a:endParaRPr lang="en-US" sz="16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Tidak yakin akan mendapatkan hasil yang memuaskan </a:t>
            </a:r>
          </a:p>
        </p:txBody>
      </p:sp>
      <p:sp>
        <p:nvSpPr>
          <p:cNvPr id="19" name="Rectangle 18">
            <a:extLst>
              <a:ext uri="{FF2B5EF4-FFF2-40B4-BE49-F238E27FC236}">
                <a16:creationId xmlns:a16="http://schemas.microsoft.com/office/drawing/2014/main" id="{9C57E9A2-20AB-1B49-B5F3-86646A72865C}"/>
              </a:ext>
            </a:extLst>
          </p:cNvPr>
          <p:cNvSpPr/>
          <p:nvPr/>
        </p:nvSpPr>
        <p:spPr>
          <a:xfrm>
            <a:off x="3560113" y="3097461"/>
            <a:ext cx="5341847" cy="369332"/>
          </a:xfrm>
          <a:prstGeom prst="rect">
            <a:avLst/>
          </a:prstGeom>
          <a:ln>
            <a:solidFill>
              <a:srgbClr val="C00000"/>
            </a:solidFill>
            <a:prstDash val="dash"/>
          </a:ln>
        </p:spPr>
        <p:txBody>
          <a:bodyPr wrap="none">
            <a:spAutoFit/>
          </a:bodyPr>
          <a:lstStyle/>
          <a:p>
            <a:pPr algn="ctr"/>
            <a:r>
              <a:rPr lang="en-US" b="1" dirty="0">
                <a:solidFill>
                  <a:schemeClr val="accent1">
                    <a:lumMod val="75000"/>
                  </a:schemeClr>
                </a:solidFill>
                <a:latin typeface="Tw Cen MT" panose="020B0602020104020603" pitchFamily="34" charset="77"/>
              </a:rPr>
              <a:t>ALASAN TIDAK MENGGUNAKAN BANTUAN HUKUM</a:t>
            </a:r>
            <a:endParaRPr lang="en-US" b="1" i="1" dirty="0">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96978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3"/>
          <a:stretch>
            <a:fillRect/>
          </a:stretch>
        </p:blipFill>
        <p:spPr>
          <a:xfrm>
            <a:off x="2601257" y="5910794"/>
            <a:ext cx="6786282" cy="937706"/>
          </a:xfrm>
          <a:prstGeom prst="rect">
            <a:avLst/>
          </a:prstGeom>
        </p:spPr>
      </p:pic>
      <p:sp>
        <p:nvSpPr>
          <p:cNvPr id="21" name="TextBox 20">
            <a:extLst>
              <a:ext uri="{FF2B5EF4-FFF2-40B4-BE49-F238E27FC236}">
                <a16:creationId xmlns:a16="http://schemas.microsoft.com/office/drawing/2014/main" id="{FCCBB8EE-DAE5-BF47-A10E-53A0A1DAC815}"/>
              </a:ext>
            </a:extLst>
          </p:cNvPr>
          <p:cNvSpPr txBox="1"/>
          <p:nvPr/>
        </p:nvSpPr>
        <p:spPr>
          <a:xfrm>
            <a:off x="1106309" y="1108243"/>
            <a:ext cx="3815645" cy="1384995"/>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60%</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Perempuan </a:t>
            </a:r>
            <a:r>
              <a:rPr lang="id-ID" b="1" i="1" noProof="1">
                <a:solidFill>
                  <a:srgbClr val="C00000"/>
                </a:solidFill>
                <a:latin typeface="Tw Cen MT" panose="020B0602020104020603" pitchFamily="34" charset="77"/>
              </a:rPr>
              <a:t>tidak menggunakan bantuan hukum</a:t>
            </a:r>
          </a:p>
        </p:txBody>
      </p:sp>
      <p:sp>
        <p:nvSpPr>
          <p:cNvPr id="22" name="TextBox 21">
            <a:extLst>
              <a:ext uri="{FF2B5EF4-FFF2-40B4-BE49-F238E27FC236}">
                <a16:creationId xmlns:a16="http://schemas.microsoft.com/office/drawing/2014/main" id="{F3AC4A86-63BB-BF45-8F96-F010A96E3F5C}"/>
              </a:ext>
            </a:extLst>
          </p:cNvPr>
          <p:cNvSpPr txBox="1"/>
          <p:nvPr/>
        </p:nvSpPr>
        <p:spPr>
          <a:xfrm>
            <a:off x="778005" y="2604975"/>
            <a:ext cx="2166978" cy="2492990"/>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62%</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Beralasan </a:t>
            </a:r>
            <a:r>
              <a:rPr lang="id-ID" b="1" i="1" noProof="1">
                <a:solidFill>
                  <a:srgbClr val="C00000"/>
                </a:solidFill>
                <a:latin typeface="Tw Cen MT" panose="020B0602020104020603" pitchFamily="34" charset="77"/>
              </a:rPr>
              <a:t>bahwa mereka khawatir permasalahan akan semakin rumit </a:t>
            </a:r>
            <a:r>
              <a:rPr lang="id-ID" b="1" i="1" noProof="1">
                <a:solidFill>
                  <a:schemeClr val="accent1">
                    <a:lumMod val="75000"/>
                  </a:schemeClr>
                </a:solidFill>
                <a:latin typeface="Tw Cen MT" panose="020B0602020104020603" pitchFamily="34" charset="77"/>
              </a:rPr>
              <a:t>jika menggunakan bantuan hukum</a:t>
            </a:r>
          </a:p>
        </p:txBody>
      </p:sp>
      <p:sp>
        <p:nvSpPr>
          <p:cNvPr id="2" name="Right Arrow 1">
            <a:extLst>
              <a:ext uri="{FF2B5EF4-FFF2-40B4-BE49-F238E27FC236}">
                <a16:creationId xmlns:a16="http://schemas.microsoft.com/office/drawing/2014/main" id="{C8B0DFB3-95DF-9E44-8FFB-CE7E23F7491A}"/>
              </a:ext>
            </a:extLst>
          </p:cNvPr>
          <p:cNvSpPr/>
          <p:nvPr/>
        </p:nvSpPr>
        <p:spPr>
          <a:xfrm rot="5400000">
            <a:off x="2394650" y="179318"/>
            <a:ext cx="1100665" cy="39511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FE2C46-4E34-694C-9478-D33A159AA5D4}"/>
              </a:ext>
            </a:extLst>
          </p:cNvPr>
          <p:cNvSpPr txBox="1"/>
          <p:nvPr/>
        </p:nvSpPr>
        <p:spPr>
          <a:xfrm>
            <a:off x="6689155" y="1047536"/>
            <a:ext cx="3696128" cy="1384995"/>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40%</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Perempuan </a:t>
            </a:r>
            <a:r>
              <a:rPr lang="id-ID" b="1" i="1" noProof="1">
                <a:solidFill>
                  <a:srgbClr val="C00000"/>
                </a:solidFill>
                <a:latin typeface="Tw Cen MT" panose="020B0602020104020603" pitchFamily="34" charset="77"/>
              </a:rPr>
              <a:t>menggunakan bantuan hukum</a:t>
            </a:r>
          </a:p>
        </p:txBody>
      </p:sp>
      <p:sp>
        <p:nvSpPr>
          <p:cNvPr id="10" name="TextBox 9">
            <a:extLst>
              <a:ext uri="{FF2B5EF4-FFF2-40B4-BE49-F238E27FC236}">
                <a16:creationId xmlns:a16="http://schemas.microsoft.com/office/drawing/2014/main" id="{71EC3057-713D-3240-A97F-7D8465ECD358}"/>
              </a:ext>
            </a:extLst>
          </p:cNvPr>
          <p:cNvSpPr txBox="1"/>
          <p:nvPr/>
        </p:nvSpPr>
        <p:spPr>
          <a:xfrm>
            <a:off x="3053586" y="2604975"/>
            <a:ext cx="2166978" cy="1384995"/>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41%</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Bekerja sebagai </a:t>
            </a:r>
            <a:r>
              <a:rPr lang="id-ID" b="1" i="1" noProof="1">
                <a:solidFill>
                  <a:srgbClr val="C00000"/>
                </a:solidFill>
                <a:latin typeface="Tw Cen MT" panose="020B0602020104020603" pitchFamily="34" charset="77"/>
              </a:rPr>
              <a:t>Ibu Rumah Tangga</a:t>
            </a:r>
            <a:endParaRPr lang="id-ID" b="1" i="1" noProof="1">
              <a:solidFill>
                <a:schemeClr val="accent1">
                  <a:lumMod val="75000"/>
                </a:schemeClr>
              </a:solidFill>
              <a:latin typeface="Tw Cen MT" panose="020B0602020104020603" pitchFamily="34" charset="77"/>
            </a:endParaRPr>
          </a:p>
        </p:txBody>
      </p:sp>
      <p:sp>
        <p:nvSpPr>
          <p:cNvPr id="11" name="Right Arrow 10">
            <a:extLst>
              <a:ext uri="{FF2B5EF4-FFF2-40B4-BE49-F238E27FC236}">
                <a16:creationId xmlns:a16="http://schemas.microsoft.com/office/drawing/2014/main" id="{23FE8DBA-304E-5144-8208-C9F5EB6A094C}"/>
              </a:ext>
            </a:extLst>
          </p:cNvPr>
          <p:cNvSpPr/>
          <p:nvPr/>
        </p:nvSpPr>
        <p:spPr>
          <a:xfrm rot="5400000">
            <a:off x="7986887" y="179317"/>
            <a:ext cx="1100665" cy="39511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618AB8-83E2-7B47-955B-B8165EBBAEBA}"/>
              </a:ext>
            </a:extLst>
          </p:cNvPr>
          <p:cNvSpPr txBox="1"/>
          <p:nvPr/>
        </p:nvSpPr>
        <p:spPr>
          <a:xfrm>
            <a:off x="6257779" y="2552862"/>
            <a:ext cx="2166978" cy="1661993"/>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44%</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Menggunakan </a:t>
            </a:r>
            <a:r>
              <a:rPr lang="id-ID" b="1" i="1" noProof="1">
                <a:solidFill>
                  <a:srgbClr val="C00000"/>
                </a:solidFill>
                <a:latin typeface="Tw Cen MT" panose="020B0602020104020603" pitchFamily="34" charset="77"/>
              </a:rPr>
              <a:t>pendamping nonhukum</a:t>
            </a:r>
            <a:endParaRPr lang="id-ID" b="1" i="1" noProof="1">
              <a:solidFill>
                <a:schemeClr val="accent1">
                  <a:lumMod val="75000"/>
                </a:schemeClr>
              </a:solidFill>
              <a:latin typeface="Tw Cen MT" panose="020B0602020104020603" pitchFamily="34" charset="77"/>
            </a:endParaRPr>
          </a:p>
        </p:txBody>
      </p:sp>
      <p:sp>
        <p:nvSpPr>
          <p:cNvPr id="13" name="TextBox 12">
            <a:extLst>
              <a:ext uri="{FF2B5EF4-FFF2-40B4-BE49-F238E27FC236}">
                <a16:creationId xmlns:a16="http://schemas.microsoft.com/office/drawing/2014/main" id="{4DA88A09-BF50-7443-99FA-A872C857ABD1}"/>
              </a:ext>
            </a:extLst>
          </p:cNvPr>
          <p:cNvSpPr txBox="1"/>
          <p:nvPr/>
        </p:nvSpPr>
        <p:spPr>
          <a:xfrm>
            <a:off x="8533360" y="2552862"/>
            <a:ext cx="2166978" cy="2492990"/>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63%</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Beralasan menggunakan pendamping non hukum karena </a:t>
            </a:r>
            <a:r>
              <a:rPr lang="id-ID" b="1" i="1" noProof="1">
                <a:solidFill>
                  <a:srgbClr val="C00000"/>
                </a:solidFill>
                <a:latin typeface="Tw Cen MT" panose="020B0602020104020603" pitchFamily="34" charset="77"/>
              </a:rPr>
              <a:t>Merasa nyaman dengan pihak tersebut</a:t>
            </a:r>
          </a:p>
        </p:txBody>
      </p:sp>
    </p:spTree>
    <p:extLst>
      <p:ext uri="{BB962C8B-B14F-4D97-AF65-F5344CB8AC3E}">
        <p14:creationId xmlns:p14="http://schemas.microsoft.com/office/powerpoint/2010/main" val="38968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349799"/>
            <a:ext cx="5983107" cy="1969420"/>
          </a:xfrm>
        </p:spPr>
        <p:txBody>
          <a:bodyPr>
            <a:normAutofit fontScale="90000"/>
          </a:bodyPr>
          <a:lstStyle/>
          <a:p>
            <a:pPr algn="r"/>
            <a:r>
              <a:rPr lang="en-US" sz="6000" b="1" dirty="0">
                <a:solidFill>
                  <a:srgbClr val="C00000"/>
                </a:solidFill>
                <a:latin typeface="DIN Condensed" pitchFamily="2" charset="0"/>
              </a:rPr>
              <a:t>KUALITAS PROSES PENYELESAIAN PERMASALAHAN HUKUM</a:t>
            </a:r>
          </a:p>
        </p:txBody>
      </p:sp>
      <p:sp>
        <p:nvSpPr>
          <p:cNvPr id="6" name="TextBox 5">
            <a:extLst>
              <a:ext uri="{FF2B5EF4-FFF2-40B4-BE49-F238E27FC236}">
                <a16:creationId xmlns:a16="http://schemas.microsoft.com/office/drawing/2014/main" id="{87765FF7-8ADC-A94A-ADD3-947035A8CC57}"/>
              </a:ext>
            </a:extLst>
          </p:cNvPr>
          <p:cNvSpPr txBox="1"/>
          <p:nvPr/>
        </p:nvSpPr>
        <p:spPr>
          <a:xfrm>
            <a:off x="5802889" y="162644"/>
            <a:ext cx="3815645" cy="2031325"/>
          </a:xfrm>
          <a:prstGeom prst="rect">
            <a:avLst/>
          </a:prstGeom>
          <a:noFill/>
          <a:ln w="28575">
            <a:solidFill>
              <a:srgbClr val="C00000"/>
            </a:solidFill>
            <a:prstDash val="dash"/>
          </a:ln>
        </p:spPr>
        <p:txBody>
          <a:bodyPr wrap="square" rtlCol="0">
            <a:spAutoFit/>
          </a:bodyPr>
          <a:lstStyle/>
          <a:p>
            <a:pPr algn="ctr"/>
            <a:r>
              <a:rPr lang="en-US" b="1" noProof="1">
                <a:solidFill>
                  <a:schemeClr val="accent1">
                    <a:lumMod val="75000"/>
                  </a:schemeClr>
                </a:solidFill>
                <a:latin typeface="Tw Cen MT" panose="020B0602020104020603" pitchFamily="34" charset="77"/>
              </a:rPr>
              <a:t>SKOR INDEKS:</a:t>
            </a:r>
            <a:endParaRPr lang="en-US" b="1" dirty="0">
              <a:solidFill>
                <a:schemeClr val="accent1">
                  <a:lumMod val="75000"/>
                </a:schemeClr>
              </a:solidFill>
              <a:latin typeface="Tw Cen MT" panose="020B0602020104020603" pitchFamily="34" charset="77"/>
            </a:endParaRPr>
          </a:p>
          <a:p>
            <a:pPr algn="ctr"/>
            <a:r>
              <a:rPr lang="en-US" sz="7200" b="1" dirty="0">
                <a:solidFill>
                  <a:srgbClr val="C00000"/>
                </a:solidFill>
                <a:latin typeface="Tw Cen MT" panose="020B0602020104020603" pitchFamily="34" charset="77"/>
              </a:rPr>
              <a:t>76,7%</a:t>
            </a:r>
            <a:endParaRPr lang="en-US" sz="32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Dari rentang 0 – 100, berada dalam kategori </a:t>
            </a:r>
            <a:r>
              <a:rPr lang="id-ID" b="1" i="1" noProof="1">
                <a:solidFill>
                  <a:srgbClr val="C00000"/>
                </a:solidFill>
                <a:latin typeface="Tw Cen MT" panose="020B0602020104020603" pitchFamily="34" charset="77"/>
              </a:rPr>
              <a:t>BAIK</a:t>
            </a:r>
            <a:endParaRPr lang="id-ID" b="1" i="1" noProof="1">
              <a:solidFill>
                <a:schemeClr val="accent1">
                  <a:lumMod val="75000"/>
                </a:schemeClr>
              </a:solidFill>
              <a:latin typeface="Tw Cen MT" panose="020B0602020104020603" pitchFamily="34" charset="77"/>
            </a:endParaRPr>
          </a:p>
        </p:txBody>
      </p:sp>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2601257" y="5910794"/>
            <a:ext cx="6786282" cy="937706"/>
          </a:xfrm>
          <a:prstGeom prst="rect">
            <a:avLst/>
          </a:prstGeom>
        </p:spPr>
      </p:pic>
      <p:sp>
        <p:nvSpPr>
          <p:cNvPr id="11" name="TextBox 10">
            <a:extLst>
              <a:ext uri="{FF2B5EF4-FFF2-40B4-BE49-F238E27FC236}">
                <a16:creationId xmlns:a16="http://schemas.microsoft.com/office/drawing/2014/main" id="{99A1D480-953D-F446-B893-0BCB2AEE745A}"/>
              </a:ext>
            </a:extLst>
          </p:cNvPr>
          <p:cNvSpPr txBox="1"/>
          <p:nvPr/>
        </p:nvSpPr>
        <p:spPr>
          <a:xfrm>
            <a:off x="651905" y="2468402"/>
            <a:ext cx="4710314" cy="2985433"/>
          </a:xfrm>
          <a:prstGeom prst="rect">
            <a:avLst/>
          </a:prstGeom>
          <a:noFill/>
          <a:ln w="28575">
            <a:no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87,9%</a:t>
            </a:r>
            <a:endParaRPr lang="en-US" sz="1400" b="1" dirty="0">
              <a:solidFill>
                <a:srgbClr val="C00000"/>
              </a:solidFill>
              <a:latin typeface="Tw Cen MT" panose="020B0602020104020603" pitchFamily="34" charset="77"/>
            </a:endParaRPr>
          </a:p>
          <a:p>
            <a:pPr algn="ctr"/>
            <a:r>
              <a:rPr lang="id-ID" sz="1600" b="1" i="1" noProof="1">
                <a:solidFill>
                  <a:srgbClr val="C00000"/>
                </a:solidFill>
                <a:latin typeface="Tw Cen MT" panose="020B0602020104020603" pitchFamily="34" charset="77"/>
              </a:rPr>
              <a:t>Tidak mengeluarkan biaya prosedur </a:t>
            </a:r>
            <a:r>
              <a:rPr lang="id-ID" sz="1600" b="1" i="1" noProof="1">
                <a:solidFill>
                  <a:schemeClr val="accent1">
                    <a:lumMod val="75000"/>
                  </a:schemeClr>
                </a:solidFill>
                <a:latin typeface="Tw Cen MT" panose="020B0602020104020603" pitchFamily="34" charset="77"/>
              </a:rPr>
              <a:t>selama proses penyelesaian permasalahan pada mekanisme pertama yang digunakannya</a:t>
            </a:r>
          </a:p>
          <a:p>
            <a:pPr algn="ctr"/>
            <a:endParaRPr lang="id-ID" sz="1400" b="1" i="1" noProof="1">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74,8%</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Yang mengeluarkan biaya prosedur, merasa biaya yang dikeluarkan tersebut </a:t>
            </a:r>
            <a:r>
              <a:rPr lang="id-ID" sz="1600" b="1" i="1" noProof="1">
                <a:solidFill>
                  <a:srgbClr val="C00000"/>
                </a:solidFill>
                <a:latin typeface="Tw Cen MT" panose="020B0602020104020603" pitchFamily="34" charset="77"/>
              </a:rPr>
              <a:t>terjangkau</a:t>
            </a:r>
          </a:p>
        </p:txBody>
      </p:sp>
      <p:sp>
        <p:nvSpPr>
          <p:cNvPr id="13" name="TextBox 12">
            <a:extLst>
              <a:ext uri="{FF2B5EF4-FFF2-40B4-BE49-F238E27FC236}">
                <a16:creationId xmlns:a16="http://schemas.microsoft.com/office/drawing/2014/main" id="{E2AF797B-8EC5-744F-A0AA-BDCD21F1E6A4}"/>
              </a:ext>
            </a:extLst>
          </p:cNvPr>
          <p:cNvSpPr txBox="1"/>
          <p:nvPr/>
        </p:nvSpPr>
        <p:spPr>
          <a:xfrm>
            <a:off x="5464410" y="3134249"/>
            <a:ext cx="4710314" cy="2492990"/>
          </a:xfrm>
          <a:prstGeom prst="rect">
            <a:avLst/>
          </a:prstGeom>
          <a:noFill/>
          <a:ln w="28575">
            <a:no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KUALITAS PROSEDUR, INTERPERSONAL &amp; INFORMASI</a:t>
            </a:r>
            <a:endParaRPr lang="en-US" b="1" i="1" dirty="0">
              <a:solidFill>
                <a:schemeClr val="accent1">
                  <a:lumMod val="75000"/>
                </a:schemeClr>
              </a:solidFill>
              <a:latin typeface="Tw Cen MT" panose="020B0602020104020603" pitchFamily="34" charset="77"/>
            </a:endParaRPr>
          </a:p>
          <a:p>
            <a:pPr algn="ctr"/>
            <a:r>
              <a:rPr lang="id-ID" sz="2400" b="1" dirty="0">
                <a:solidFill>
                  <a:srgbClr val="C00000"/>
                </a:solidFill>
                <a:latin typeface="Tw Cen MT" panose="020B0602020104020603" pitchFamily="34" charset="77"/>
              </a:rPr>
              <a:t>Mayoritas</a:t>
            </a:r>
            <a:endParaRPr lang="id-ID" sz="10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Merasa terpenuhi kualitas selama proses penyelesaian permasalahan hukum –baik secara prosedur, interpersonal &amp; informasi</a:t>
            </a:r>
          </a:p>
          <a:p>
            <a:pPr algn="ctr"/>
            <a:endParaRPr lang="id-ID" sz="1400" b="1" i="1" noProof="1">
              <a:solidFill>
                <a:schemeClr val="accent1">
                  <a:lumMod val="75000"/>
                </a:schemeClr>
              </a:solidFill>
              <a:latin typeface="Tw Cen MT" panose="020B0602020104020603" pitchFamily="34" charset="77"/>
            </a:endParaRPr>
          </a:p>
          <a:p>
            <a:pPr algn="ctr"/>
            <a:r>
              <a:rPr lang="id-ID" sz="2000" b="1" i="1" noProof="1">
                <a:solidFill>
                  <a:srgbClr val="C00000"/>
                </a:solidFill>
                <a:latin typeface="Tw Cen MT" panose="020B0602020104020603" pitchFamily="34" charset="77"/>
              </a:rPr>
              <a:t>NAMUN</a:t>
            </a:r>
          </a:p>
        </p:txBody>
      </p:sp>
      <p:sp>
        <p:nvSpPr>
          <p:cNvPr id="14" name="Bent Arrow 13">
            <a:extLst>
              <a:ext uri="{FF2B5EF4-FFF2-40B4-BE49-F238E27FC236}">
                <a16:creationId xmlns:a16="http://schemas.microsoft.com/office/drawing/2014/main" id="{7D005F32-2BD8-2A45-A613-33B96EBF8BB8}"/>
              </a:ext>
            </a:extLst>
          </p:cNvPr>
          <p:cNvSpPr/>
          <p:nvPr/>
        </p:nvSpPr>
        <p:spPr>
          <a:xfrm rot="6484992">
            <a:off x="9707646" y="4448404"/>
            <a:ext cx="529006" cy="3325738"/>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F173C381-2DBC-784F-B823-59F26EAF0BB5}"/>
              </a:ext>
            </a:extLst>
          </p:cNvPr>
          <p:cNvSpPr txBox="1"/>
          <p:nvPr/>
        </p:nvSpPr>
        <p:spPr>
          <a:xfrm>
            <a:off x="5813773" y="2265526"/>
            <a:ext cx="3815645" cy="584775"/>
          </a:xfrm>
          <a:prstGeom prst="rect">
            <a:avLst/>
          </a:prstGeom>
          <a:noFill/>
          <a:ln w="28575">
            <a:solidFill>
              <a:srgbClr val="C00000"/>
            </a:solidFill>
            <a:prstDash val="dash"/>
          </a:ln>
        </p:spPr>
        <p:txBody>
          <a:bodyPr wrap="square" rtlCol="0">
            <a:spAutoFit/>
          </a:bodyPr>
          <a:lstStyle/>
          <a:p>
            <a:pPr algn="ctr"/>
            <a:r>
              <a:rPr lang="en-US" sz="1600" b="1" noProof="1">
                <a:solidFill>
                  <a:schemeClr val="accent1">
                    <a:lumMod val="75000"/>
                  </a:schemeClr>
                </a:solidFill>
                <a:latin typeface="Tw Cen MT" panose="020B0602020104020603" pitchFamily="34" charset="77"/>
              </a:rPr>
              <a:t>Metode pengambilan data: Survei kepada masyarakat di 34 provinsi</a:t>
            </a:r>
            <a:endParaRPr lang="id-ID" sz="1600"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244060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2601257" y="5910794"/>
            <a:ext cx="6786282" cy="937706"/>
          </a:xfrm>
          <a:prstGeom prst="rect">
            <a:avLst/>
          </a:prstGeom>
        </p:spPr>
      </p:pic>
      <p:sp>
        <p:nvSpPr>
          <p:cNvPr id="11" name="TextBox 10">
            <a:extLst>
              <a:ext uri="{FF2B5EF4-FFF2-40B4-BE49-F238E27FC236}">
                <a16:creationId xmlns:a16="http://schemas.microsoft.com/office/drawing/2014/main" id="{99A1D480-953D-F446-B893-0BCB2AEE745A}"/>
              </a:ext>
            </a:extLst>
          </p:cNvPr>
          <p:cNvSpPr txBox="1"/>
          <p:nvPr/>
        </p:nvSpPr>
        <p:spPr>
          <a:xfrm>
            <a:off x="1498361" y="1236102"/>
            <a:ext cx="3909017" cy="2154436"/>
          </a:xfrm>
          <a:prstGeom prst="rect">
            <a:avLst/>
          </a:prstGeom>
          <a:noFill/>
          <a:ln w="28575">
            <a:solidFill>
              <a:srgbClr val="C00000"/>
            </a:solid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KEKERASAN FISIK</a:t>
            </a:r>
            <a:endParaRPr lang="en-US" b="1" i="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1,4%</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Masih mendapatkan kekerasan fisik dari petugas di saat menjalani proses penyelesaian permasalahan hukum</a:t>
            </a:r>
          </a:p>
          <a:p>
            <a:pPr algn="ctr"/>
            <a:endParaRPr lang="id-ID" sz="1400" b="1" i="1" noProof="1">
              <a:solidFill>
                <a:schemeClr val="accent1">
                  <a:lumMod val="75000"/>
                </a:schemeClr>
              </a:solidFill>
              <a:latin typeface="Tw Cen MT" panose="020B0602020104020603" pitchFamily="34" charset="77"/>
            </a:endParaRPr>
          </a:p>
        </p:txBody>
      </p:sp>
      <p:sp>
        <p:nvSpPr>
          <p:cNvPr id="14" name="Bent Arrow 13">
            <a:extLst>
              <a:ext uri="{FF2B5EF4-FFF2-40B4-BE49-F238E27FC236}">
                <a16:creationId xmlns:a16="http://schemas.microsoft.com/office/drawing/2014/main" id="{7D005F32-2BD8-2A45-A613-33B96EBF8BB8}"/>
              </a:ext>
            </a:extLst>
          </p:cNvPr>
          <p:cNvSpPr/>
          <p:nvPr/>
        </p:nvSpPr>
        <p:spPr>
          <a:xfrm rot="4088222">
            <a:off x="1031729" y="-352914"/>
            <a:ext cx="707486" cy="2877444"/>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8012D91-B33C-A642-8AC8-36E69B3E4296}"/>
              </a:ext>
            </a:extLst>
          </p:cNvPr>
          <p:cNvSpPr txBox="1"/>
          <p:nvPr/>
        </p:nvSpPr>
        <p:spPr>
          <a:xfrm>
            <a:off x="6109872" y="1236102"/>
            <a:ext cx="3909017" cy="2154436"/>
          </a:xfrm>
          <a:prstGeom prst="rect">
            <a:avLst/>
          </a:prstGeom>
          <a:noFill/>
          <a:ln w="28575">
            <a:solidFill>
              <a:srgbClr val="C00000"/>
            </a:solid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ANCAMAN VERBAL/PSIKIS</a:t>
            </a:r>
            <a:endParaRPr lang="en-US" b="1" i="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6,6%</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Masih mendapatkan ancaman verbal/psikis dari petugas di saat menjalani proses penyelesaian permasalahan hukum</a:t>
            </a:r>
          </a:p>
          <a:p>
            <a:pPr algn="ctr"/>
            <a:endParaRPr lang="id-ID" sz="1400" b="1" i="1" noProof="1">
              <a:solidFill>
                <a:schemeClr val="accent1">
                  <a:lumMod val="75000"/>
                </a:schemeClr>
              </a:solidFill>
              <a:latin typeface="Tw Cen MT" panose="020B0602020104020603" pitchFamily="34" charset="77"/>
            </a:endParaRPr>
          </a:p>
        </p:txBody>
      </p:sp>
      <p:sp>
        <p:nvSpPr>
          <p:cNvPr id="12" name="TextBox 11">
            <a:extLst>
              <a:ext uri="{FF2B5EF4-FFF2-40B4-BE49-F238E27FC236}">
                <a16:creationId xmlns:a16="http://schemas.microsoft.com/office/drawing/2014/main" id="{EA844C23-D43E-B841-A352-5F1994002CB7}"/>
              </a:ext>
            </a:extLst>
          </p:cNvPr>
          <p:cNvSpPr txBox="1"/>
          <p:nvPr/>
        </p:nvSpPr>
        <p:spPr>
          <a:xfrm>
            <a:off x="4039889" y="3613474"/>
            <a:ext cx="3909017" cy="2154436"/>
          </a:xfrm>
          <a:prstGeom prst="rect">
            <a:avLst/>
          </a:prstGeom>
          <a:noFill/>
          <a:ln w="28575">
            <a:solidFill>
              <a:srgbClr val="C00000"/>
            </a:solid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BIAYA DI LUAR PROSEDUR</a:t>
            </a:r>
            <a:endParaRPr lang="en-US" b="1" i="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7,2%</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Masih dimintai biaya di luar prosedur oleh petugas di saat menjalani proses penyelesaian permasalahan hukum</a:t>
            </a:r>
          </a:p>
          <a:p>
            <a:pPr algn="ctr"/>
            <a:endParaRPr lang="id-ID" sz="1400"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25085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1E5A-EF34-784E-8EB8-9C747385BE23}"/>
              </a:ext>
            </a:extLst>
          </p:cNvPr>
          <p:cNvSpPr>
            <a:spLocks noGrp="1"/>
          </p:cNvSpPr>
          <p:nvPr>
            <p:ph type="title"/>
          </p:nvPr>
        </p:nvSpPr>
        <p:spPr>
          <a:xfrm>
            <a:off x="1636889" y="226892"/>
            <a:ext cx="8695444" cy="1042308"/>
          </a:xfrm>
        </p:spPr>
        <p:txBody>
          <a:bodyPr>
            <a:noAutofit/>
          </a:bodyPr>
          <a:lstStyle/>
          <a:p>
            <a:pPr algn="ctr"/>
            <a:br>
              <a:rPr lang="id-ID" sz="4800" b="1" dirty="0">
                <a:solidFill>
                  <a:srgbClr val="C00000"/>
                </a:solidFill>
                <a:latin typeface="DIN Condensed" pitchFamily="2" charset="0"/>
              </a:rPr>
            </a:br>
            <a:r>
              <a:rPr lang="id-ID" sz="4800" b="1" dirty="0">
                <a:solidFill>
                  <a:srgbClr val="C00000"/>
                </a:solidFill>
                <a:latin typeface="DIN Condensed" pitchFamily="2" charset="0"/>
              </a:rPr>
              <a:t>MENGAPA INDONESIA BUTUH UNTUK MENGUKUR AKSES TERHADAP KEADILAN?</a:t>
            </a:r>
          </a:p>
        </p:txBody>
      </p:sp>
      <p:sp>
        <p:nvSpPr>
          <p:cNvPr id="3" name="Content Placeholder 2">
            <a:extLst>
              <a:ext uri="{FF2B5EF4-FFF2-40B4-BE49-F238E27FC236}">
                <a16:creationId xmlns:a16="http://schemas.microsoft.com/office/drawing/2014/main" id="{0DBCF965-2AB4-B040-A897-0D0489B7AF30}"/>
              </a:ext>
            </a:extLst>
          </p:cNvPr>
          <p:cNvSpPr>
            <a:spLocks noGrp="1"/>
          </p:cNvSpPr>
          <p:nvPr>
            <p:ph idx="1"/>
          </p:nvPr>
        </p:nvSpPr>
        <p:spPr>
          <a:xfrm>
            <a:off x="1276792" y="2007893"/>
            <a:ext cx="9415638" cy="2970508"/>
          </a:xfrm>
        </p:spPr>
        <p:txBody>
          <a:bodyPr>
            <a:noAutofit/>
          </a:bodyPr>
          <a:lstStyle/>
          <a:p>
            <a:pPr marL="0" lvl="0" indent="0" algn="ctr">
              <a:buNone/>
            </a:pPr>
            <a:r>
              <a:rPr lang="id-ID" sz="2000" b="1" dirty="0">
                <a:solidFill>
                  <a:schemeClr val="tx2">
                    <a:lumMod val="75000"/>
                  </a:schemeClr>
                </a:solidFill>
                <a:latin typeface="Tw Cen MT" panose="020B0602020104020603" pitchFamily="34" charset="77"/>
              </a:rPr>
              <a:t>BELUM ADA ALAT UKUR YANG MENGUKUR AKSES TERHADAP KEADILAN SECARA MENYELURUH DI INDONESIA </a:t>
            </a:r>
            <a:br>
              <a:rPr lang="id-ID" sz="2000" b="1" dirty="0">
                <a:solidFill>
                  <a:schemeClr val="tx2">
                    <a:lumMod val="75000"/>
                  </a:schemeClr>
                </a:solidFill>
                <a:latin typeface="Tw Cen MT" panose="020B0602020104020603" pitchFamily="34" charset="77"/>
              </a:rPr>
            </a:br>
            <a:endParaRPr lang="id-ID" sz="2000" b="1" dirty="0">
              <a:solidFill>
                <a:schemeClr val="tx2">
                  <a:lumMod val="75000"/>
                </a:schemeClr>
              </a:solidFill>
              <a:latin typeface="Tw Cen MT" panose="020B0602020104020603" pitchFamily="34" charset="77"/>
            </a:endParaRPr>
          </a:p>
          <a:p>
            <a:pPr lvl="1"/>
            <a:r>
              <a:rPr lang="id-ID" sz="2000" dirty="0">
                <a:solidFill>
                  <a:schemeClr val="tx2">
                    <a:lumMod val="75000"/>
                  </a:schemeClr>
                </a:solidFill>
                <a:latin typeface="Tw Cen MT" panose="020B0602020104020603" pitchFamily="34" charset="77"/>
              </a:rPr>
              <a:t>Alat ukur untuk mendeskripsikan kebutuhan keadilan dan kemampuan hukum masyarakat</a:t>
            </a:r>
          </a:p>
          <a:p>
            <a:pPr lvl="1"/>
            <a:r>
              <a:rPr lang="id-ID" sz="2000" dirty="0">
                <a:solidFill>
                  <a:schemeClr val="tx2">
                    <a:lumMod val="75000"/>
                  </a:schemeClr>
                </a:solidFill>
                <a:latin typeface="Tw Cen MT" panose="020B0602020104020603" pitchFamily="34" charset="77"/>
              </a:rPr>
              <a:t>Alat ukur untuk memahami kondisi dari mekanisme keadilan yang tersedia</a:t>
            </a:r>
          </a:p>
          <a:p>
            <a:pPr lvl="1"/>
            <a:r>
              <a:rPr lang="id-ID" sz="2000" dirty="0">
                <a:solidFill>
                  <a:schemeClr val="tx2">
                    <a:lumMod val="75000"/>
                  </a:schemeClr>
                </a:solidFill>
                <a:latin typeface="Tw Cen MT" panose="020B0602020104020603" pitchFamily="34" charset="77"/>
              </a:rPr>
              <a:t>Alat ukur untuk pemantauan dan evaluasi setiap program terkait keadilan di Indonesia</a:t>
            </a:r>
          </a:p>
          <a:p>
            <a:pPr lvl="1"/>
            <a:r>
              <a:rPr lang="id-ID" sz="2000" dirty="0">
                <a:solidFill>
                  <a:schemeClr val="tx2">
                    <a:lumMod val="75000"/>
                  </a:schemeClr>
                </a:solidFill>
                <a:latin typeface="Tw Cen MT" panose="020B0602020104020603" pitchFamily="34" charset="77"/>
              </a:rPr>
              <a:t>Alat ukur untuk melaporkan dan membandingkan perkembangan </a:t>
            </a:r>
            <a:r>
              <a:rPr lang="id-ID" sz="2000" dirty="0" err="1">
                <a:solidFill>
                  <a:schemeClr val="tx2">
                    <a:lumMod val="75000"/>
                  </a:schemeClr>
                </a:solidFill>
                <a:latin typeface="Tw Cen MT" panose="020B0602020104020603" pitchFamily="34" charset="77"/>
              </a:rPr>
              <a:t>SDGs</a:t>
            </a:r>
            <a:r>
              <a:rPr lang="id-ID" sz="2000" dirty="0">
                <a:solidFill>
                  <a:schemeClr val="tx2">
                    <a:lumMod val="75000"/>
                  </a:schemeClr>
                </a:solidFill>
                <a:latin typeface="Tw Cen MT" panose="020B0602020104020603" pitchFamily="34" charset="77"/>
              </a:rPr>
              <a:t> </a:t>
            </a:r>
            <a:r>
              <a:rPr lang="id-ID" sz="2000" dirty="0" err="1">
                <a:solidFill>
                  <a:schemeClr val="tx2">
                    <a:lumMod val="75000"/>
                  </a:schemeClr>
                </a:solidFill>
                <a:latin typeface="Tw Cen MT" panose="020B0602020104020603" pitchFamily="34" charset="77"/>
              </a:rPr>
              <a:t>Goal</a:t>
            </a:r>
            <a:r>
              <a:rPr lang="id-ID" sz="2000" dirty="0">
                <a:solidFill>
                  <a:schemeClr val="tx2">
                    <a:lumMod val="75000"/>
                  </a:schemeClr>
                </a:solidFill>
                <a:latin typeface="Tw Cen MT" panose="020B0602020104020603" pitchFamily="34" charset="77"/>
              </a:rPr>
              <a:t> 16.3 di skala internasional</a:t>
            </a:r>
          </a:p>
        </p:txBody>
      </p:sp>
      <p:pic>
        <p:nvPicPr>
          <p:cNvPr id="4" name="Picture 3">
            <a:extLst>
              <a:ext uri="{FF2B5EF4-FFF2-40B4-BE49-F238E27FC236}">
                <a16:creationId xmlns:a16="http://schemas.microsoft.com/office/drawing/2014/main" id="{FAAD7EB8-367E-5D45-9FA4-11ACF4337142}"/>
              </a:ext>
            </a:extLst>
          </p:cNvPr>
          <p:cNvPicPr>
            <a:picLocks noChangeAspect="1"/>
          </p:cNvPicPr>
          <p:nvPr/>
        </p:nvPicPr>
        <p:blipFill>
          <a:blip r:embed="rId2"/>
          <a:stretch>
            <a:fillRect/>
          </a:stretch>
        </p:blipFill>
        <p:spPr>
          <a:xfrm>
            <a:off x="2591470" y="5920294"/>
            <a:ext cx="6786282" cy="937706"/>
          </a:xfrm>
          <a:prstGeom prst="rect">
            <a:avLst/>
          </a:prstGeom>
        </p:spPr>
      </p:pic>
    </p:spTree>
    <p:extLst>
      <p:ext uri="{BB962C8B-B14F-4D97-AF65-F5344CB8AC3E}">
        <p14:creationId xmlns:p14="http://schemas.microsoft.com/office/powerpoint/2010/main" val="3054136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2" y="349799"/>
            <a:ext cx="5520263" cy="1969420"/>
          </a:xfrm>
        </p:spPr>
        <p:txBody>
          <a:bodyPr>
            <a:normAutofit fontScale="90000"/>
          </a:bodyPr>
          <a:lstStyle/>
          <a:p>
            <a:pPr algn="r"/>
            <a:r>
              <a:rPr lang="en-US" sz="6000" b="1" dirty="0">
                <a:solidFill>
                  <a:srgbClr val="C00000"/>
                </a:solidFill>
                <a:latin typeface="DIN Condensed" pitchFamily="2" charset="0"/>
              </a:rPr>
              <a:t>HASIL DARI PENYELESAIAN PERMASALAHAN HUKUM</a:t>
            </a:r>
          </a:p>
        </p:txBody>
      </p:sp>
      <p:sp>
        <p:nvSpPr>
          <p:cNvPr id="6" name="TextBox 5">
            <a:extLst>
              <a:ext uri="{FF2B5EF4-FFF2-40B4-BE49-F238E27FC236}">
                <a16:creationId xmlns:a16="http://schemas.microsoft.com/office/drawing/2014/main" id="{87765FF7-8ADC-A94A-ADD3-947035A8CC57}"/>
              </a:ext>
            </a:extLst>
          </p:cNvPr>
          <p:cNvSpPr txBox="1"/>
          <p:nvPr/>
        </p:nvSpPr>
        <p:spPr>
          <a:xfrm>
            <a:off x="5813773" y="127222"/>
            <a:ext cx="3815645" cy="2031325"/>
          </a:xfrm>
          <a:prstGeom prst="rect">
            <a:avLst/>
          </a:prstGeom>
          <a:noFill/>
          <a:ln w="28575">
            <a:solidFill>
              <a:srgbClr val="C00000"/>
            </a:solidFill>
            <a:prstDash val="dash"/>
          </a:ln>
        </p:spPr>
        <p:txBody>
          <a:bodyPr wrap="square" rtlCol="0">
            <a:spAutoFit/>
          </a:bodyPr>
          <a:lstStyle/>
          <a:p>
            <a:pPr algn="ctr"/>
            <a:r>
              <a:rPr lang="en-US" b="1" noProof="1">
                <a:solidFill>
                  <a:schemeClr val="accent1">
                    <a:lumMod val="75000"/>
                  </a:schemeClr>
                </a:solidFill>
                <a:latin typeface="Tw Cen MT" panose="020B0602020104020603" pitchFamily="34" charset="77"/>
              </a:rPr>
              <a:t>SKOR INDEKS:</a:t>
            </a:r>
            <a:endParaRPr lang="en-US" b="1" dirty="0">
              <a:solidFill>
                <a:schemeClr val="accent1">
                  <a:lumMod val="75000"/>
                </a:schemeClr>
              </a:solidFill>
              <a:latin typeface="Tw Cen MT" panose="020B0602020104020603" pitchFamily="34" charset="77"/>
            </a:endParaRPr>
          </a:p>
          <a:p>
            <a:pPr algn="ctr"/>
            <a:r>
              <a:rPr lang="en-US" sz="7200" b="1" dirty="0">
                <a:solidFill>
                  <a:srgbClr val="C00000"/>
                </a:solidFill>
                <a:latin typeface="Tw Cen MT" panose="020B0602020104020603" pitchFamily="34" charset="77"/>
              </a:rPr>
              <a:t>71,9%</a:t>
            </a:r>
            <a:endParaRPr lang="en-US" sz="32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Dari rentang 0 – 100, berada dalam kategori </a:t>
            </a:r>
            <a:r>
              <a:rPr lang="id-ID" b="1" i="1" noProof="1">
                <a:solidFill>
                  <a:srgbClr val="C00000"/>
                </a:solidFill>
                <a:latin typeface="Tw Cen MT" panose="020B0602020104020603" pitchFamily="34" charset="77"/>
              </a:rPr>
              <a:t>BAIK</a:t>
            </a:r>
            <a:endParaRPr lang="id-ID" b="1" i="1" noProof="1">
              <a:solidFill>
                <a:schemeClr val="accent1">
                  <a:lumMod val="75000"/>
                </a:schemeClr>
              </a:solidFill>
              <a:latin typeface="Tw Cen MT" panose="020B0602020104020603" pitchFamily="34" charset="77"/>
            </a:endParaRPr>
          </a:p>
        </p:txBody>
      </p:sp>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3030446" y="6057310"/>
            <a:ext cx="5566653" cy="769182"/>
          </a:xfrm>
          <a:prstGeom prst="rect">
            <a:avLst/>
          </a:prstGeom>
        </p:spPr>
      </p:pic>
      <p:sp>
        <p:nvSpPr>
          <p:cNvPr id="11" name="TextBox 10">
            <a:extLst>
              <a:ext uri="{FF2B5EF4-FFF2-40B4-BE49-F238E27FC236}">
                <a16:creationId xmlns:a16="http://schemas.microsoft.com/office/drawing/2014/main" id="{99A1D480-953D-F446-B893-0BCB2AEE745A}"/>
              </a:ext>
            </a:extLst>
          </p:cNvPr>
          <p:cNvSpPr txBox="1"/>
          <p:nvPr/>
        </p:nvSpPr>
        <p:spPr>
          <a:xfrm>
            <a:off x="854299" y="2911182"/>
            <a:ext cx="4710314" cy="3016210"/>
          </a:xfrm>
          <a:prstGeom prst="rect">
            <a:avLst/>
          </a:prstGeom>
          <a:noFill/>
          <a:ln w="28575">
            <a:no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TERSEDIANYA HASIL AKHIR</a:t>
            </a:r>
          </a:p>
          <a:p>
            <a:pPr algn="ctr"/>
            <a:r>
              <a:rPr lang="en-US" sz="4000" b="1" dirty="0">
                <a:solidFill>
                  <a:srgbClr val="C00000"/>
                </a:solidFill>
                <a:latin typeface="Tw Cen MT" panose="020B0602020104020603" pitchFamily="34" charset="77"/>
              </a:rPr>
              <a:t>92%</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Yang permasalahannya selesai melalui mekanisme formal, </a:t>
            </a:r>
            <a:r>
              <a:rPr lang="id-ID" sz="1600" b="1" i="1" noProof="1">
                <a:solidFill>
                  <a:srgbClr val="C00000"/>
                </a:solidFill>
                <a:latin typeface="Tw Cen MT" panose="020B0602020104020603" pitchFamily="34" charset="77"/>
              </a:rPr>
              <a:t>sudah menerima putusan</a:t>
            </a:r>
          </a:p>
          <a:p>
            <a:pPr algn="ctr"/>
            <a:endParaRPr lang="id-ID" sz="1400" b="1" i="1" noProof="1">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97%</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Yang permasalahannya selesai melalui mekanisme informal, </a:t>
            </a:r>
            <a:r>
              <a:rPr lang="id-ID" sz="1600" b="1" i="1" noProof="1">
                <a:solidFill>
                  <a:srgbClr val="C00000"/>
                </a:solidFill>
                <a:latin typeface="Tw Cen MT" panose="020B0602020104020603" pitchFamily="34" charset="77"/>
              </a:rPr>
              <a:t>sudah menerima putusan</a:t>
            </a:r>
          </a:p>
        </p:txBody>
      </p:sp>
      <p:sp>
        <p:nvSpPr>
          <p:cNvPr id="8" name="TextBox 7">
            <a:extLst>
              <a:ext uri="{FF2B5EF4-FFF2-40B4-BE49-F238E27FC236}">
                <a16:creationId xmlns:a16="http://schemas.microsoft.com/office/drawing/2014/main" id="{081A8660-9C5D-A346-83AA-88E63C6D12E1}"/>
              </a:ext>
            </a:extLst>
          </p:cNvPr>
          <p:cNvSpPr txBox="1"/>
          <p:nvPr/>
        </p:nvSpPr>
        <p:spPr>
          <a:xfrm>
            <a:off x="5813772" y="2879708"/>
            <a:ext cx="4710314" cy="3016210"/>
          </a:xfrm>
          <a:prstGeom prst="rect">
            <a:avLst/>
          </a:prstGeom>
          <a:noFill/>
          <a:ln w="28575">
            <a:no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PELAKSANAAN HASIL AKHIR</a:t>
            </a:r>
          </a:p>
          <a:p>
            <a:pPr algn="ctr"/>
            <a:r>
              <a:rPr lang="en-US" sz="4000" b="1" dirty="0">
                <a:solidFill>
                  <a:srgbClr val="C00000"/>
                </a:solidFill>
                <a:latin typeface="Tw Cen MT" panose="020B0602020104020603" pitchFamily="34" charset="77"/>
              </a:rPr>
              <a:t>96%</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Yang permasalahannya selesai melalui mekanisme formal, </a:t>
            </a:r>
            <a:r>
              <a:rPr lang="id-ID" sz="1600" b="1" i="1" noProof="1">
                <a:solidFill>
                  <a:srgbClr val="C00000"/>
                </a:solidFill>
                <a:latin typeface="Tw Cen MT" panose="020B0602020104020603" pitchFamily="34" charset="77"/>
              </a:rPr>
              <a:t>sudah melaksanakan putusannya</a:t>
            </a:r>
          </a:p>
          <a:p>
            <a:pPr algn="ctr"/>
            <a:endParaRPr lang="id-ID" sz="1400" b="1" i="1" noProof="1">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99,7%</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Yang permasalahannya selesai melalui mekanisme informal, </a:t>
            </a:r>
            <a:r>
              <a:rPr lang="id-ID" sz="1600" b="1" i="1" noProof="1">
                <a:solidFill>
                  <a:srgbClr val="C00000"/>
                </a:solidFill>
                <a:latin typeface="Tw Cen MT" panose="020B0602020104020603" pitchFamily="34" charset="77"/>
              </a:rPr>
              <a:t>sudah melaksanakan putusannya</a:t>
            </a:r>
          </a:p>
        </p:txBody>
      </p:sp>
      <p:sp>
        <p:nvSpPr>
          <p:cNvPr id="10" name="Bent Arrow 9">
            <a:extLst>
              <a:ext uri="{FF2B5EF4-FFF2-40B4-BE49-F238E27FC236}">
                <a16:creationId xmlns:a16="http://schemas.microsoft.com/office/drawing/2014/main" id="{499CD0BE-1A7E-7B42-BB83-6A18B0D72A0C}"/>
              </a:ext>
            </a:extLst>
          </p:cNvPr>
          <p:cNvSpPr/>
          <p:nvPr/>
        </p:nvSpPr>
        <p:spPr>
          <a:xfrm rot="6096426">
            <a:off x="10170343" y="5506608"/>
            <a:ext cx="707486" cy="1271998"/>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E3EC7545-DC91-1B4F-9659-D29BEFAD62FC}"/>
              </a:ext>
            </a:extLst>
          </p:cNvPr>
          <p:cNvSpPr txBox="1"/>
          <p:nvPr/>
        </p:nvSpPr>
        <p:spPr>
          <a:xfrm>
            <a:off x="5813773" y="2265526"/>
            <a:ext cx="3815645" cy="584775"/>
          </a:xfrm>
          <a:prstGeom prst="rect">
            <a:avLst/>
          </a:prstGeom>
          <a:noFill/>
          <a:ln w="28575">
            <a:solidFill>
              <a:srgbClr val="C00000"/>
            </a:solidFill>
            <a:prstDash val="dash"/>
          </a:ln>
        </p:spPr>
        <p:txBody>
          <a:bodyPr wrap="square" rtlCol="0">
            <a:spAutoFit/>
          </a:bodyPr>
          <a:lstStyle/>
          <a:p>
            <a:pPr algn="ctr"/>
            <a:r>
              <a:rPr lang="en-US" sz="1600" b="1" noProof="1">
                <a:solidFill>
                  <a:schemeClr val="accent1">
                    <a:lumMod val="75000"/>
                  </a:schemeClr>
                </a:solidFill>
                <a:latin typeface="Tw Cen MT" panose="020B0602020104020603" pitchFamily="34" charset="77"/>
              </a:rPr>
              <a:t>Metode pengambilan data: Survei kepada masyarakat di 34 provinsi</a:t>
            </a:r>
            <a:endParaRPr lang="id-ID" sz="1600"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413375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2601257" y="5910794"/>
            <a:ext cx="6786282" cy="937706"/>
          </a:xfrm>
          <a:prstGeom prst="rect">
            <a:avLst/>
          </a:prstGeom>
        </p:spPr>
      </p:pic>
      <p:sp>
        <p:nvSpPr>
          <p:cNvPr id="11" name="TextBox 10">
            <a:extLst>
              <a:ext uri="{FF2B5EF4-FFF2-40B4-BE49-F238E27FC236}">
                <a16:creationId xmlns:a16="http://schemas.microsoft.com/office/drawing/2014/main" id="{99A1D480-953D-F446-B893-0BCB2AEE745A}"/>
              </a:ext>
            </a:extLst>
          </p:cNvPr>
          <p:cNvSpPr txBox="1"/>
          <p:nvPr/>
        </p:nvSpPr>
        <p:spPr>
          <a:xfrm>
            <a:off x="1445738" y="1922008"/>
            <a:ext cx="3909017" cy="1908215"/>
          </a:xfrm>
          <a:prstGeom prst="rect">
            <a:avLst/>
          </a:prstGeom>
          <a:noFill/>
          <a:ln w="28575">
            <a:solidFill>
              <a:srgbClr val="C00000"/>
            </a:solid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DAMPAK NEGATIF DARI PROSES</a:t>
            </a:r>
          </a:p>
          <a:p>
            <a:pPr algn="ctr"/>
            <a:r>
              <a:rPr lang="en-US" sz="4000" b="1" dirty="0">
                <a:solidFill>
                  <a:srgbClr val="C00000"/>
                </a:solidFill>
                <a:latin typeface="Tw Cen MT" panose="020B0602020104020603" pitchFamily="34" charset="77"/>
              </a:rPr>
              <a:t>26,5%</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Mengalami dampak negatif karena menjalani proses penyelesaian permasalahan hukum</a:t>
            </a:r>
          </a:p>
          <a:p>
            <a:pPr algn="ctr"/>
            <a:endParaRPr lang="id-ID" sz="1400" b="1" i="1" noProof="1">
              <a:solidFill>
                <a:schemeClr val="accent1">
                  <a:lumMod val="75000"/>
                </a:schemeClr>
              </a:solidFill>
              <a:latin typeface="Tw Cen MT" panose="020B0602020104020603" pitchFamily="34" charset="77"/>
            </a:endParaRPr>
          </a:p>
        </p:txBody>
      </p:sp>
      <p:sp>
        <p:nvSpPr>
          <p:cNvPr id="14" name="Bent Arrow 13">
            <a:extLst>
              <a:ext uri="{FF2B5EF4-FFF2-40B4-BE49-F238E27FC236}">
                <a16:creationId xmlns:a16="http://schemas.microsoft.com/office/drawing/2014/main" id="{7D005F32-2BD8-2A45-A613-33B96EBF8BB8}"/>
              </a:ext>
            </a:extLst>
          </p:cNvPr>
          <p:cNvSpPr/>
          <p:nvPr/>
        </p:nvSpPr>
        <p:spPr>
          <a:xfrm rot="4088222">
            <a:off x="1031729" y="-352914"/>
            <a:ext cx="707486" cy="2877444"/>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8012D91-B33C-A642-8AC8-36E69B3E4296}"/>
              </a:ext>
            </a:extLst>
          </p:cNvPr>
          <p:cNvSpPr txBox="1"/>
          <p:nvPr/>
        </p:nvSpPr>
        <p:spPr>
          <a:xfrm>
            <a:off x="6832361" y="1964453"/>
            <a:ext cx="3909017" cy="1908215"/>
          </a:xfrm>
          <a:prstGeom prst="rect">
            <a:avLst/>
          </a:prstGeom>
          <a:noFill/>
          <a:ln w="28575">
            <a:solidFill>
              <a:srgbClr val="C00000"/>
            </a:solid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JENIS DAMPAK NEGATIF</a:t>
            </a:r>
            <a:endParaRPr lang="en-US" b="1" i="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33,3%</a:t>
            </a:r>
            <a:endParaRPr lang="en-US" sz="1400" b="1" dirty="0">
              <a:solidFill>
                <a:srgbClr val="C00000"/>
              </a:solidFill>
              <a:latin typeface="Tw Cen MT" panose="020B0602020104020603" pitchFamily="34" charset="77"/>
            </a:endParaRPr>
          </a:p>
          <a:p>
            <a:pPr algn="ctr"/>
            <a:r>
              <a:rPr lang="id-ID" sz="1600" b="1" i="1" noProof="1">
                <a:solidFill>
                  <a:srgbClr val="C00000"/>
                </a:solidFill>
                <a:latin typeface="Tw Cen MT" panose="020B0602020104020603" pitchFamily="34" charset="77"/>
              </a:rPr>
              <a:t>Waktunya terbuang </a:t>
            </a:r>
            <a:r>
              <a:rPr lang="id-ID" sz="1600" b="1" i="1" noProof="1">
                <a:solidFill>
                  <a:schemeClr val="accent1">
                    <a:lumMod val="75000"/>
                  </a:schemeClr>
                </a:solidFill>
                <a:latin typeface="Tw Cen MT" panose="020B0602020104020603" pitchFamily="34" charset="77"/>
              </a:rPr>
              <a:t>untuk menjalani proses penyelesaian permasalahan hukum</a:t>
            </a:r>
          </a:p>
          <a:p>
            <a:pPr algn="ctr"/>
            <a:endParaRPr lang="id-ID" sz="1400" b="1" i="1" noProof="1">
              <a:solidFill>
                <a:schemeClr val="accent1">
                  <a:lumMod val="75000"/>
                </a:schemeClr>
              </a:solidFill>
              <a:latin typeface="Tw Cen MT" panose="020B0602020104020603" pitchFamily="34" charset="77"/>
            </a:endParaRPr>
          </a:p>
        </p:txBody>
      </p:sp>
      <p:sp>
        <p:nvSpPr>
          <p:cNvPr id="7" name="TextBox 6">
            <a:extLst>
              <a:ext uri="{FF2B5EF4-FFF2-40B4-BE49-F238E27FC236}">
                <a16:creationId xmlns:a16="http://schemas.microsoft.com/office/drawing/2014/main" id="{09C20EE8-FE32-C34F-9AD6-21DEE8E57DE0}"/>
              </a:ext>
            </a:extLst>
          </p:cNvPr>
          <p:cNvSpPr txBox="1"/>
          <p:nvPr/>
        </p:nvSpPr>
        <p:spPr>
          <a:xfrm>
            <a:off x="2319336" y="662969"/>
            <a:ext cx="2161823" cy="461665"/>
          </a:xfrm>
          <a:prstGeom prst="rect">
            <a:avLst/>
          </a:prstGeom>
          <a:noFill/>
          <a:ln w="28575">
            <a:noFill/>
            <a:prstDash val="dash"/>
          </a:ln>
        </p:spPr>
        <p:txBody>
          <a:bodyPr wrap="square" rtlCol="0">
            <a:spAutoFit/>
          </a:bodyPr>
          <a:lstStyle/>
          <a:p>
            <a:pPr algn="ctr"/>
            <a:r>
              <a:rPr lang="en-US" sz="2400" b="1" dirty="0">
                <a:solidFill>
                  <a:srgbClr val="C00000"/>
                </a:solidFill>
                <a:latin typeface="Tw Cen MT" panose="020B0602020104020603" pitchFamily="34" charset="77"/>
              </a:rPr>
              <a:t>NAMUN</a:t>
            </a:r>
            <a:endParaRPr lang="id-ID" sz="2400" b="1" i="1" noProof="1">
              <a:solidFill>
                <a:srgbClr val="C00000"/>
              </a:solidFill>
              <a:latin typeface="Tw Cen MT" panose="020B0602020104020603" pitchFamily="34" charset="77"/>
            </a:endParaRPr>
          </a:p>
        </p:txBody>
      </p:sp>
      <p:sp>
        <p:nvSpPr>
          <p:cNvPr id="8" name="Right Arrow 7">
            <a:extLst>
              <a:ext uri="{FF2B5EF4-FFF2-40B4-BE49-F238E27FC236}">
                <a16:creationId xmlns:a16="http://schemas.microsoft.com/office/drawing/2014/main" id="{52F4730C-7079-B94D-976F-82894F509EDD}"/>
              </a:ext>
            </a:extLst>
          </p:cNvPr>
          <p:cNvSpPr/>
          <p:nvPr/>
        </p:nvSpPr>
        <p:spPr>
          <a:xfrm>
            <a:off x="5573651" y="2678561"/>
            <a:ext cx="1100665" cy="39511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66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37" y="523604"/>
            <a:ext cx="5520263" cy="1969420"/>
          </a:xfrm>
        </p:spPr>
        <p:txBody>
          <a:bodyPr>
            <a:normAutofit/>
          </a:bodyPr>
          <a:lstStyle/>
          <a:p>
            <a:pPr algn="r"/>
            <a:r>
              <a:rPr lang="en-US" sz="6000" b="1" dirty="0">
                <a:solidFill>
                  <a:srgbClr val="C00000"/>
                </a:solidFill>
                <a:latin typeface="DIN Condensed" pitchFamily="2" charset="0"/>
              </a:rPr>
              <a:t>KEMAMPUAN MASYARAKAT</a:t>
            </a:r>
          </a:p>
        </p:txBody>
      </p:sp>
      <p:sp>
        <p:nvSpPr>
          <p:cNvPr id="6" name="TextBox 5">
            <a:extLst>
              <a:ext uri="{FF2B5EF4-FFF2-40B4-BE49-F238E27FC236}">
                <a16:creationId xmlns:a16="http://schemas.microsoft.com/office/drawing/2014/main" id="{87765FF7-8ADC-A94A-ADD3-947035A8CC57}"/>
              </a:ext>
            </a:extLst>
          </p:cNvPr>
          <p:cNvSpPr txBox="1"/>
          <p:nvPr/>
        </p:nvSpPr>
        <p:spPr>
          <a:xfrm>
            <a:off x="5813773" y="110953"/>
            <a:ext cx="3815645" cy="2031325"/>
          </a:xfrm>
          <a:prstGeom prst="rect">
            <a:avLst/>
          </a:prstGeom>
          <a:noFill/>
          <a:ln w="28575">
            <a:solidFill>
              <a:srgbClr val="C00000"/>
            </a:solidFill>
            <a:prstDash val="dash"/>
          </a:ln>
        </p:spPr>
        <p:txBody>
          <a:bodyPr wrap="square" rtlCol="0">
            <a:spAutoFit/>
          </a:bodyPr>
          <a:lstStyle/>
          <a:p>
            <a:pPr algn="ctr"/>
            <a:r>
              <a:rPr lang="en-US" b="1" noProof="1">
                <a:solidFill>
                  <a:schemeClr val="accent1">
                    <a:lumMod val="75000"/>
                  </a:schemeClr>
                </a:solidFill>
                <a:latin typeface="Tw Cen MT" panose="020B0602020104020603" pitchFamily="34" charset="77"/>
              </a:rPr>
              <a:t>SKOR INDEKS:</a:t>
            </a:r>
            <a:endParaRPr lang="en-US" b="1" dirty="0">
              <a:solidFill>
                <a:schemeClr val="accent1">
                  <a:lumMod val="75000"/>
                </a:schemeClr>
              </a:solidFill>
              <a:latin typeface="Tw Cen MT" panose="020B0602020104020603" pitchFamily="34" charset="77"/>
            </a:endParaRPr>
          </a:p>
          <a:p>
            <a:pPr algn="ctr"/>
            <a:r>
              <a:rPr lang="en-US" sz="7200" b="1" dirty="0">
                <a:solidFill>
                  <a:srgbClr val="C00000"/>
                </a:solidFill>
                <a:latin typeface="Tw Cen MT" panose="020B0602020104020603" pitchFamily="34" charset="77"/>
              </a:rPr>
              <a:t>78,3%</a:t>
            </a:r>
            <a:endParaRPr lang="en-US" sz="3200"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Dari rentang 0 – 100, berada dalam kategori </a:t>
            </a:r>
            <a:r>
              <a:rPr lang="id-ID" b="1" i="1" noProof="1">
                <a:solidFill>
                  <a:srgbClr val="C00000"/>
                </a:solidFill>
                <a:latin typeface="Tw Cen MT" panose="020B0602020104020603" pitchFamily="34" charset="77"/>
              </a:rPr>
              <a:t>BAIK</a:t>
            </a:r>
            <a:endParaRPr lang="id-ID" b="1" i="1" noProof="1">
              <a:solidFill>
                <a:schemeClr val="accent1">
                  <a:lumMod val="75000"/>
                </a:schemeClr>
              </a:solidFill>
              <a:latin typeface="Tw Cen MT" panose="020B0602020104020603" pitchFamily="34" charset="77"/>
            </a:endParaRPr>
          </a:p>
        </p:txBody>
      </p:sp>
      <p:pic>
        <p:nvPicPr>
          <p:cNvPr id="9" name="Picture 8">
            <a:extLst>
              <a:ext uri="{FF2B5EF4-FFF2-40B4-BE49-F238E27FC236}">
                <a16:creationId xmlns:a16="http://schemas.microsoft.com/office/drawing/2014/main" id="{0C29B674-4165-FE49-8D3F-1C5024F1676E}"/>
              </a:ext>
            </a:extLst>
          </p:cNvPr>
          <p:cNvPicPr>
            <a:picLocks noChangeAspect="1"/>
          </p:cNvPicPr>
          <p:nvPr/>
        </p:nvPicPr>
        <p:blipFill>
          <a:blip r:embed="rId2"/>
          <a:stretch>
            <a:fillRect/>
          </a:stretch>
        </p:blipFill>
        <p:spPr>
          <a:xfrm>
            <a:off x="3187685" y="6057095"/>
            <a:ext cx="5664625" cy="782719"/>
          </a:xfrm>
          <a:prstGeom prst="rect">
            <a:avLst/>
          </a:prstGeom>
        </p:spPr>
      </p:pic>
      <p:sp>
        <p:nvSpPr>
          <p:cNvPr id="11" name="TextBox 10">
            <a:extLst>
              <a:ext uri="{FF2B5EF4-FFF2-40B4-BE49-F238E27FC236}">
                <a16:creationId xmlns:a16="http://schemas.microsoft.com/office/drawing/2014/main" id="{99A1D480-953D-F446-B893-0BCB2AEE745A}"/>
              </a:ext>
            </a:extLst>
          </p:cNvPr>
          <p:cNvSpPr txBox="1"/>
          <p:nvPr/>
        </p:nvSpPr>
        <p:spPr>
          <a:xfrm>
            <a:off x="832528" y="2942359"/>
            <a:ext cx="4710314" cy="1969770"/>
          </a:xfrm>
          <a:prstGeom prst="rect">
            <a:avLst/>
          </a:prstGeom>
          <a:noFill/>
          <a:ln w="28575">
            <a:no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PENGETAHUAN HAK &amp; KEWAJIBAN SEBAGAI WARGA NEGARA</a:t>
            </a:r>
          </a:p>
          <a:p>
            <a:pPr algn="ctr"/>
            <a:r>
              <a:rPr lang="en-US" sz="4000" b="1" dirty="0">
                <a:latin typeface="Tw Cen MT" panose="020B0602020104020603" pitchFamily="34" charset="77"/>
              </a:rPr>
              <a:t>90%</a:t>
            </a:r>
            <a:endParaRPr lang="en-US" sz="1400" b="1" dirty="0">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Masyarakat sudah mengetahui hak &amp; kewajiban mereka sebagai warga negara</a:t>
            </a:r>
            <a:endParaRPr lang="id-ID" sz="1600" b="1" i="1" noProof="1">
              <a:solidFill>
                <a:srgbClr val="C00000"/>
              </a:solidFill>
              <a:latin typeface="Tw Cen MT" panose="020B0602020104020603" pitchFamily="34" charset="77"/>
            </a:endParaRPr>
          </a:p>
        </p:txBody>
      </p:sp>
      <p:sp>
        <p:nvSpPr>
          <p:cNvPr id="12" name="Right Arrow 11">
            <a:extLst>
              <a:ext uri="{FF2B5EF4-FFF2-40B4-BE49-F238E27FC236}">
                <a16:creationId xmlns:a16="http://schemas.microsoft.com/office/drawing/2014/main" id="{974B6069-96C2-2341-9897-5F86F663B096}"/>
              </a:ext>
            </a:extLst>
          </p:cNvPr>
          <p:cNvSpPr/>
          <p:nvPr/>
        </p:nvSpPr>
        <p:spPr>
          <a:xfrm>
            <a:off x="5588476" y="4447139"/>
            <a:ext cx="1780824" cy="39511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A8BD4F9-428B-C944-94DF-B26AB992D0E3}"/>
              </a:ext>
            </a:extLst>
          </p:cNvPr>
          <p:cNvSpPr txBox="1"/>
          <p:nvPr/>
        </p:nvSpPr>
        <p:spPr>
          <a:xfrm>
            <a:off x="5331125" y="3995267"/>
            <a:ext cx="2161823" cy="461665"/>
          </a:xfrm>
          <a:prstGeom prst="rect">
            <a:avLst/>
          </a:prstGeom>
          <a:noFill/>
          <a:ln w="28575">
            <a:noFill/>
            <a:prstDash val="dash"/>
          </a:ln>
        </p:spPr>
        <p:txBody>
          <a:bodyPr wrap="square" rtlCol="0">
            <a:spAutoFit/>
          </a:bodyPr>
          <a:lstStyle/>
          <a:p>
            <a:pPr algn="ctr"/>
            <a:r>
              <a:rPr lang="en-US" sz="2400" b="1" dirty="0">
                <a:solidFill>
                  <a:srgbClr val="C00000"/>
                </a:solidFill>
                <a:latin typeface="Tw Cen MT" panose="020B0602020104020603" pitchFamily="34" charset="77"/>
              </a:rPr>
              <a:t>NAMUN</a:t>
            </a:r>
            <a:endParaRPr lang="id-ID" sz="2400" b="1" i="1" noProof="1">
              <a:solidFill>
                <a:srgbClr val="C00000"/>
              </a:solidFill>
              <a:latin typeface="Tw Cen MT" panose="020B0602020104020603" pitchFamily="34" charset="77"/>
            </a:endParaRPr>
          </a:p>
        </p:txBody>
      </p:sp>
      <p:sp>
        <p:nvSpPr>
          <p:cNvPr id="14" name="TextBox 13">
            <a:extLst>
              <a:ext uri="{FF2B5EF4-FFF2-40B4-BE49-F238E27FC236}">
                <a16:creationId xmlns:a16="http://schemas.microsoft.com/office/drawing/2014/main" id="{4A4E0830-070A-9F49-9D3F-EEA622FCB94D}"/>
              </a:ext>
            </a:extLst>
          </p:cNvPr>
          <p:cNvSpPr txBox="1"/>
          <p:nvPr/>
        </p:nvSpPr>
        <p:spPr>
          <a:xfrm>
            <a:off x="7281230" y="2900652"/>
            <a:ext cx="3930827" cy="3508653"/>
          </a:xfrm>
          <a:prstGeom prst="rect">
            <a:avLst/>
          </a:prstGeom>
          <a:noFill/>
          <a:ln w="28575">
            <a:noFill/>
            <a:prstDash val="dash"/>
          </a:ln>
        </p:spPr>
        <p:txBody>
          <a:bodyPr wrap="square" rtlCol="0">
            <a:spAutoFit/>
          </a:bodyPr>
          <a:lstStyle/>
          <a:p>
            <a:pPr algn="ctr"/>
            <a:endParaRPr lang="en-US" sz="1400" b="1" dirty="0">
              <a:solidFill>
                <a:schemeClr val="accent1">
                  <a:lumMod val="75000"/>
                </a:schemeClr>
              </a:solidFill>
              <a:latin typeface="Tw Cen MT" panose="020B0602020104020603" pitchFamily="34" charset="77"/>
            </a:endParaRPr>
          </a:p>
          <a:p>
            <a:pPr algn="ctr"/>
            <a:r>
              <a:rPr lang="en-US" sz="4000" b="1" dirty="0">
                <a:solidFill>
                  <a:srgbClr val="C00000"/>
                </a:solidFill>
                <a:latin typeface="Tw Cen MT" panose="020B0602020104020603" pitchFamily="34" charset="77"/>
              </a:rPr>
              <a:t>53,3%</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Masyarakat tidak mengetahui informasi mengenai adanya </a:t>
            </a:r>
            <a:r>
              <a:rPr lang="id-ID" sz="1600" b="1" i="1" noProof="1">
                <a:solidFill>
                  <a:srgbClr val="C00000"/>
                </a:solidFill>
                <a:latin typeface="Tw Cen MT" panose="020B0602020104020603" pitchFamily="34" charset="77"/>
              </a:rPr>
              <a:t>bantuan hukum cuma-cuma</a:t>
            </a:r>
          </a:p>
          <a:p>
            <a:pPr algn="ctr"/>
            <a:endParaRPr lang="id-ID" sz="1600" b="1" i="1" noProof="1">
              <a:solidFill>
                <a:srgbClr val="C00000"/>
              </a:solidFill>
              <a:latin typeface="Tw Cen MT" panose="020B0602020104020603" pitchFamily="34" charset="77"/>
            </a:endParaRPr>
          </a:p>
          <a:p>
            <a:pPr algn="ctr"/>
            <a:r>
              <a:rPr lang="en-US" sz="4000" b="1" dirty="0">
                <a:solidFill>
                  <a:srgbClr val="C00000"/>
                </a:solidFill>
                <a:latin typeface="Tw Cen MT" panose="020B0602020104020603" pitchFamily="34" charset="77"/>
              </a:rPr>
              <a:t>26,3%</a:t>
            </a:r>
            <a:endParaRPr lang="en-US" sz="1400" b="1" dirty="0">
              <a:solidFill>
                <a:srgbClr val="C00000"/>
              </a:solidFill>
              <a:latin typeface="Tw Cen MT" panose="020B0602020104020603" pitchFamily="34" charset="77"/>
            </a:endParaRPr>
          </a:p>
          <a:p>
            <a:pPr algn="ctr"/>
            <a:r>
              <a:rPr lang="id-ID" sz="1600" b="1" i="1" noProof="1">
                <a:solidFill>
                  <a:schemeClr val="accent1">
                    <a:lumMod val="75000"/>
                  </a:schemeClr>
                </a:solidFill>
                <a:latin typeface="Tw Cen MT" panose="020B0602020104020603" pitchFamily="34" charset="77"/>
              </a:rPr>
              <a:t>Masyarakat tidak mengetahui informasi mengenai </a:t>
            </a:r>
            <a:r>
              <a:rPr lang="id-ID" sz="1600" b="1" i="1" noProof="1">
                <a:solidFill>
                  <a:srgbClr val="C00000"/>
                </a:solidFill>
                <a:latin typeface="Tw Cen MT" panose="020B0602020104020603" pitchFamily="34" charset="77"/>
              </a:rPr>
              <a:t>kemana ia harus mencari bantuan</a:t>
            </a:r>
            <a:r>
              <a:rPr lang="id-ID" sz="1600" b="1" i="1" noProof="1">
                <a:solidFill>
                  <a:schemeClr val="accent1">
                    <a:lumMod val="75000"/>
                  </a:schemeClr>
                </a:solidFill>
                <a:latin typeface="Tw Cen MT" panose="020B0602020104020603" pitchFamily="34" charset="77"/>
              </a:rPr>
              <a:t> untuk menyelesaikan permasalahannya</a:t>
            </a:r>
            <a:endParaRPr lang="id-ID" sz="1600" b="1" i="1" noProof="1">
              <a:solidFill>
                <a:srgbClr val="C00000"/>
              </a:solidFill>
              <a:latin typeface="Tw Cen MT" panose="020B0602020104020603" pitchFamily="34" charset="77"/>
            </a:endParaRPr>
          </a:p>
          <a:p>
            <a:pPr algn="ctr"/>
            <a:endParaRPr lang="id-ID" sz="1600" b="1" i="1" noProof="1">
              <a:solidFill>
                <a:srgbClr val="C00000"/>
              </a:solidFill>
              <a:latin typeface="Tw Cen MT" panose="020B0602020104020603" pitchFamily="34" charset="77"/>
            </a:endParaRPr>
          </a:p>
          <a:p>
            <a:pPr algn="ctr"/>
            <a:endParaRPr lang="id-ID" sz="1600" b="1" i="1" noProof="1">
              <a:solidFill>
                <a:srgbClr val="C00000"/>
              </a:solidFill>
              <a:latin typeface="Tw Cen MT" panose="020B0602020104020603" pitchFamily="34" charset="77"/>
            </a:endParaRPr>
          </a:p>
        </p:txBody>
      </p:sp>
      <p:sp>
        <p:nvSpPr>
          <p:cNvPr id="15" name="TextBox 14">
            <a:extLst>
              <a:ext uri="{FF2B5EF4-FFF2-40B4-BE49-F238E27FC236}">
                <a16:creationId xmlns:a16="http://schemas.microsoft.com/office/drawing/2014/main" id="{C2BAF394-5088-D04D-B279-A8D46D42FC9C}"/>
              </a:ext>
            </a:extLst>
          </p:cNvPr>
          <p:cNvSpPr txBox="1"/>
          <p:nvPr/>
        </p:nvSpPr>
        <p:spPr>
          <a:xfrm>
            <a:off x="5813773" y="2265526"/>
            <a:ext cx="3815645" cy="584775"/>
          </a:xfrm>
          <a:prstGeom prst="rect">
            <a:avLst/>
          </a:prstGeom>
          <a:noFill/>
          <a:ln w="28575">
            <a:solidFill>
              <a:srgbClr val="C00000"/>
            </a:solidFill>
            <a:prstDash val="dash"/>
          </a:ln>
        </p:spPr>
        <p:txBody>
          <a:bodyPr wrap="square" rtlCol="0">
            <a:spAutoFit/>
          </a:bodyPr>
          <a:lstStyle/>
          <a:p>
            <a:pPr algn="ctr"/>
            <a:r>
              <a:rPr lang="en-US" sz="1600" b="1" noProof="1">
                <a:solidFill>
                  <a:schemeClr val="accent1">
                    <a:lumMod val="75000"/>
                  </a:schemeClr>
                </a:solidFill>
                <a:latin typeface="Tw Cen MT" panose="020B0602020104020603" pitchFamily="34" charset="77"/>
              </a:rPr>
              <a:t>Metode pengambilan data: Survei kepada masyarakat di 34 provinsi</a:t>
            </a:r>
            <a:endParaRPr lang="id-ID" sz="1600"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113083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289" y="181013"/>
            <a:ext cx="5483578" cy="952501"/>
          </a:xfrm>
          <a:ln>
            <a:solidFill>
              <a:srgbClr val="C00000"/>
            </a:solidFill>
          </a:ln>
        </p:spPr>
        <p:txBody>
          <a:bodyPr>
            <a:normAutofit/>
          </a:bodyPr>
          <a:lstStyle/>
          <a:p>
            <a:pPr algn="ctr"/>
            <a:r>
              <a:rPr lang="id-ID" sz="6000" b="1" noProof="1">
                <a:solidFill>
                  <a:srgbClr val="002060"/>
                </a:solidFill>
                <a:latin typeface="DIN Condensed" pitchFamily="2" charset="0"/>
              </a:rPr>
              <a:t>KESIMPULAN</a:t>
            </a:r>
          </a:p>
        </p:txBody>
      </p:sp>
      <p:sp>
        <p:nvSpPr>
          <p:cNvPr id="10" name="TextBox 9">
            <a:extLst>
              <a:ext uri="{FF2B5EF4-FFF2-40B4-BE49-F238E27FC236}">
                <a16:creationId xmlns:a16="http://schemas.microsoft.com/office/drawing/2014/main" id="{FF018557-FDB6-F747-AD18-F673AB40D364}"/>
              </a:ext>
            </a:extLst>
          </p:cNvPr>
          <p:cNvSpPr txBox="1"/>
          <p:nvPr/>
        </p:nvSpPr>
        <p:spPr>
          <a:xfrm>
            <a:off x="1037596" y="2452100"/>
            <a:ext cx="9233453" cy="1754326"/>
          </a:xfrm>
          <a:prstGeom prst="rect">
            <a:avLst/>
          </a:prstGeom>
          <a:noFill/>
        </p:spPr>
        <p:txBody>
          <a:bodyPr wrap="square" rtlCol="0">
            <a:spAutoFit/>
          </a:bodyPr>
          <a:lstStyle/>
          <a:p>
            <a:pPr lvl="1" algn="ctr"/>
            <a:r>
              <a:rPr lang="id-ID" noProof="1">
                <a:solidFill>
                  <a:schemeClr val="accent1">
                    <a:lumMod val="75000"/>
                  </a:schemeClr>
                </a:solidFill>
                <a:latin typeface="Tw Cen MT" panose="020B0602020104020603" pitchFamily="34" charset="77"/>
              </a:rPr>
              <a:t>Harus </a:t>
            </a:r>
            <a:r>
              <a:rPr lang="id-ID" noProof="1">
                <a:solidFill>
                  <a:srgbClr val="C00000"/>
                </a:solidFill>
                <a:latin typeface="Tw Cen MT" panose="020B0602020104020603" pitchFamily="34" charset="77"/>
              </a:rPr>
              <a:t>memperbaiki alur birokrasi, transparansi dalam mekanisme formal dan komunikasi ke publik </a:t>
            </a:r>
            <a:r>
              <a:rPr lang="id-ID" noProof="1">
                <a:solidFill>
                  <a:schemeClr val="accent1">
                    <a:lumMod val="75000"/>
                  </a:schemeClr>
                </a:solidFill>
                <a:latin typeface="Tw Cen MT" panose="020B0602020104020603" pitchFamily="34" charset="77"/>
              </a:rPr>
              <a:t>untuk meningkatkan kepercayaan publik terhadap mekanisme formal</a:t>
            </a:r>
            <a:endParaRPr lang="en-US" noProof="1">
              <a:solidFill>
                <a:schemeClr val="accent1">
                  <a:lumMod val="75000"/>
                </a:schemeClr>
              </a:solidFill>
              <a:latin typeface="Tw Cen MT" panose="020B0602020104020603" pitchFamily="34" charset="77"/>
            </a:endParaRPr>
          </a:p>
          <a:p>
            <a:pPr lvl="1" algn="ctr"/>
            <a:r>
              <a:rPr lang="en-US" noProof="1">
                <a:solidFill>
                  <a:schemeClr val="accent1">
                    <a:lumMod val="75000"/>
                  </a:schemeClr>
                </a:solidFill>
                <a:latin typeface="Tw Cen MT" panose="020B0602020104020603" pitchFamily="34" charset="77"/>
              </a:rPr>
              <a:t>Perlu memastikan adanya informasi yang menyeluruh terkait hak atas bantuan hukum di tiap proses penegakan hukum</a:t>
            </a:r>
            <a:endParaRPr lang="id-ID" noProof="1">
              <a:solidFill>
                <a:schemeClr val="accent1">
                  <a:lumMod val="75000"/>
                </a:schemeClr>
              </a:solidFill>
              <a:latin typeface="Tw Cen MT" panose="020B0602020104020603" pitchFamily="34" charset="77"/>
            </a:endParaRPr>
          </a:p>
          <a:p>
            <a:pPr lvl="1" algn="ctr"/>
            <a:r>
              <a:rPr lang="id-ID" noProof="1">
                <a:solidFill>
                  <a:schemeClr val="accent1">
                    <a:lumMod val="75000"/>
                  </a:schemeClr>
                </a:solidFill>
                <a:latin typeface="Tw Cen MT" panose="020B0602020104020603" pitchFamily="34" charset="77"/>
              </a:rPr>
              <a:t>Perlu </a:t>
            </a:r>
            <a:r>
              <a:rPr lang="id-ID" noProof="1">
                <a:solidFill>
                  <a:srgbClr val="C00000"/>
                </a:solidFill>
                <a:latin typeface="Tw Cen MT" panose="020B0602020104020603" pitchFamily="34" charset="77"/>
              </a:rPr>
              <a:t>menindak tegas praktek pungli </a:t>
            </a:r>
            <a:r>
              <a:rPr lang="id-ID" noProof="1">
                <a:solidFill>
                  <a:schemeClr val="accent1">
                    <a:lumMod val="75000"/>
                  </a:schemeClr>
                </a:solidFill>
                <a:latin typeface="Tw Cen MT" panose="020B0602020104020603" pitchFamily="34" charset="77"/>
              </a:rPr>
              <a:t>dan ancaman verbal atau nonverbal agar meningkatkan kepercayaan masyarakat terhadap mekanisme formal</a:t>
            </a:r>
          </a:p>
        </p:txBody>
      </p:sp>
      <p:sp>
        <p:nvSpPr>
          <p:cNvPr id="11" name="TextBox 10">
            <a:extLst>
              <a:ext uri="{FF2B5EF4-FFF2-40B4-BE49-F238E27FC236}">
                <a16:creationId xmlns:a16="http://schemas.microsoft.com/office/drawing/2014/main" id="{6DE962C2-421D-7249-A8AD-A4A42930AEA0}"/>
              </a:ext>
            </a:extLst>
          </p:cNvPr>
          <p:cNvSpPr txBox="1"/>
          <p:nvPr/>
        </p:nvSpPr>
        <p:spPr>
          <a:xfrm>
            <a:off x="3730272" y="1557086"/>
            <a:ext cx="4096456" cy="646331"/>
          </a:xfrm>
          <a:prstGeom prst="rect">
            <a:avLst/>
          </a:prstGeom>
          <a:noFill/>
          <a:ln w="28575">
            <a:solidFill>
              <a:srgbClr val="C00000"/>
            </a:solidFill>
            <a:prstDash val="dash"/>
          </a:ln>
        </p:spPr>
        <p:txBody>
          <a:bodyPr wrap="square" rtlCol="0">
            <a:spAutoFit/>
          </a:bodyPr>
          <a:lstStyle/>
          <a:p>
            <a:pPr algn="ctr"/>
            <a:r>
              <a:rPr lang="id-ID" b="1" noProof="1">
                <a:solidFill>
                  <a:srgbClr val="C00000"/>
                </a:solidFill>
                <a:latin typeface="Tw Cen MT" panose="020B0602020104020603" pitchFamily="34" charset="77"/>
              </a:rPr>
              <a:t>KEJAKSAAN, MAHKAMAH AGUNG, KEPOLISIAN</a:t>
            </a:r>
            <a:r>
              <a:rPr lang="id-ID" b="1" i="1" noProof="1">
                <a:solidFill>
                  <a:schemeClr val="accent1">
                    <a:lumMod val="75000"/>
                  </a:schemeClr>
                </a:solidFill>
                <a:latin typeface="Tw Cen MT" panose="020B0602020104020603" pitchFamily="34" charset="77"/>
              </a:rPr>
              <a:t> </a:t>
            </a:r>
          </a:p>
        </p:txBody>
      </p:sp>
      <p:sp>
        <p:nvSpPr>
          <p:cNvPr id="4" name="Rectangle 3">
            <a:extLst>
              <a:ext uri="{FF2B5EF4-FFF2-40B4-BE49-F238E27FC236}">
                <a16:creationId xmlns:a16="http://schemas.microsoft.com/office/drawing/2014/main" id="{893D7918-94D2-CD48-8B62-A6EE6B4CC4D2}"/>
              </a:ext>
            </a:extLst>
          </p:cNvPr>
          <p:cNvSpPr/>
          <p:nvPr/>
        </p:nvSpPr>
        <p:spPr>
          <a:xfrm>
            <a:off x="1036461" y="4501886"/>
            <a:ext cx="9484078" cy="2308324"/>
          </a:xfrm>
          <a:prstGeom prst="rect">
            <a:avLst/>
          </a:prstGeom>
        </p:spPr>
        <p:txBody>
          <a:bodyPr wrap="square">
            <a:spAutoFit/>
          </a:bodyPr>
          <a:lstStyle/>
          <a:p>
            <a:pPr lvl="1"/>
            <a:endParaRPr lang="id-ID" noProof="1">
              <a:latin typeface="Tw Cen MT" panose="020B0602020104020603" pitchFamily="34" charset="77"/>
            </a:endParaRPr>
          </a:p>
          <a:p>
            <a:pPr lvl="1" algn="ctr"/>
            <a:r>
              <a:rPr lang="id-ID" noProof="1">
                <a:solidFill>
                  <a:srgbClr val="C00000"/>
                </a:solidFill>
                <a:latin typeface="Tw Cen MT" panose="020B0602020104020603" pitchFamily="34" charset="77"/>
              </a:rPr>
              <a:t>Mengakui mekanisme informal </a:t>
            </a:r>
            <a:r>
              <a:rPr lang="id-ID" noProof="1">
                <a:solidFill>
                  <a:schemeClr val="accent1">
                    <a:lumMod val="75000"/>
                  </a:schemeClr>
                </a:solidFill>
                <a:latin typeface="Tw Cen MT" panose="020B0602020104020603" pitchFamily="34" charset="77"/>
              </a:rPr>
              <a:t>sebagai salah satu mekanisme penyelesaian permasalahan hukum dan menyusun kerangka teknis agar mekanisme informal berjalan sesuai dengan prinsip dan tujuan akses terhadap keadilan yang ada</a:t>
            </a:r>
            <a:r>
              <a:rPr lang="en-US" noProof="1">
                <a:solidFill>
                  <a:schemeClr val="accent1">
                    <a:lumMod val="75000"/>
                  </a:schemeClr>
                </a:solidFill>
                <a:latin typeface="Tw Cen MT" panose="020B0602020104020603" pitchFamily="34" charset="77"/>
              </a:rPr>
              <a:t>. Serta melakukan kajian mendalam tentang hal ini</a:t>
            </a:r>
            <a:endParaRPr lang="id-ID" noProof="1">
              <a:solidFill>
                <a:schemeClr val="accent1">
                  <a:lumMod val="75000"/>
                </a:schemeClr>
              </a:solidFill>
              <a:latin typeface="Tw Cen MT" panose="020B0602020104020603" pitchFamily="34" charset="77"/>
            </a:endParaRPr>
          </a:p>
          <a:p>
            <a:pPr lvl="1" algn="ctr"/>
            <a:endParaRPr lang="id-ID" noProof="1">
              <a:solidFill>
                <a:schemeClr val="accent1">
                  <a:lumMod val="75000"/>
                </a:schemeClr>
              </a:solidFill>
              <a:latin typeface="Tw Cen MT" panose="020B0602020104020603" pitchFamily="34" charset="77"/>
            </a:endParaRPr>
          </a:p>
          <a:p>
            <a:pPr lvl="1" algn="ctr"/>
            <a:r>
              <a:rPr lang="id-ID" noProof="1">
                <a:solidFill>
                  <a:schemeClr val="accent1">
                    <a:lumMod val="75000"/>
                  </a:schemeClr>
                </a:solidFill>
                <a:latin typeface="Tw Cen MT" panose="020B0602020104020603" pitchFamily="34" charset="77"/>
              </a:rPr>
              <a:t>Perlu </a:t>
            </a:r>
            <a:r>
              <a:rPr lang="id-ID" noProof="1">
                <a:solidFill>
                  <a:srgbClr val="C00000"/>
                </a:solidFill>
                <a:latin typeface="Tw Cen MT" panose="020B0602020104020603" pitchFamily="34" charset="77"/>
              </a:rPr>
              <a:t>melakukan evaluasi kepada proses legislasi </a:t>
            </a:r>
            <a:r>
              <a:rPr lang="id-ID" noProof="1">
                <a:solidFill>
                  <a:schemeClr val="accent1">
                    <a:lumMod val="75000"/>
                  </a:schemeClr>
                </a:solidFill>
                <a:latin typeface="Tw Cen MT" panose="020B0602020104020603" pitchFamily="34" charset="77"/>
              </a:rPr>
              <a:t>agar tidak terjadi </a:t>
            </a:r>
            <a:r>
              <a:rPr lang="id-ID" i="1" noProof="1">
                <a:solidFill>
                  <a:schemeClr val="accent1">
                    <a:lumMod val="75000"/>
                  </a:schemeClr>
                </a:solidFill>
                <a:latin typeface="Tw Cen MT" panose="020B0602020104020603" pitchFamily="34" charset="77"/>
              </a:rPr>
              <a:t>over regulated </a:t>
            </a:r>
            <a:r>
              <a:rPr lang="id-ID" noProof="1">
                <a:solidFill>
                  <a:schemeClr val="accent1">
                    <a:lumMod val="75000"/>
                  </a:schemeClr>
                </a:solidFill>
                <a:latin typeface="Tw Cen MT" panose="020B0602020104020603" pitchFamily="34" charset="77"/>
              </a:rPr>
              <a:t>dan tumpang tindih substansi hukum</a:t>
            </a:r>
          </a:p>
          <a:p>
            <a:pPr lvl="1" algn="ctr"/>
            <a:r>
              <a:rPr lang="id-ID" noProof="1">
                <a:latin typeface="Tw Cen MT" panose="020B0602020104020603" pitchFamily="34" charset="77"/>
              </a:rPr>
              <a:t> </a:t>
            </a:r>
          </a:p>
        </p:txBody>
      </p:sp>
      <p:sp>
        <p:nvSpPr>
          <p:cNvPr id="16" name="TextBox 15">
            <a:extLst>
              <a:ext uri="{FF2B5EF4-FFF2-40B4-BE49-F238E27FC236}">
                <a16:creationId xmlns:a16="http://schemas.microsoft.com/office/drawing/2014/main" id="{D0E10CDD-13F0-424A-B4D5-3A55056D9A82}"/>
              </a:ext>
            </a:extLst>
          </p:cNvPr>
          <p:cNvSpPr txBox="1"/>
          <p:nvPr/>
        </p:nvSpPr>
        <p:spPr>
          <a:xfrm>
            <a:off x="3730272" y="4317220"/>
            <a:ext cx="4096456" cy="369332"/>
          </a:xfrm>
          <a:prstGeom prst="rect">
            <a:avLst/>
          </a:prstGeom>
          <a:noFill/>
          <a:ln w="28575">
            <a:solidFill>
              <a:srgbClr val="C00000"/>
            </a:solidFill>
            <a:prstDash val="dash"/>
          </a:ln>
        </p:spPr>
        <p:txBody>
          <a:bodyPr wrap="square" rtlCol="0">
            <a:spAutoFit/>
          </a:bodyPr>
          <a:lstStyle/>
          <a:p>
            <a:pPr algn="ctr"/>
            <a:r>
              <a:rPr lang="id-ID" b="1" noProof="1">
                <a:solidFill>
                  <a:srgbClr val="C00000"/>
                </a:solidFill>
                <a:latin typeface="Tw Cen MT" panose="020B0602020104020603" pitchFamily="34" charset="77"/>
              </a:rPr>
              <a:t>KEMENKUMHAM, BAPPENAS, MA</a:t>
            </a:r>
            <a:endParaRPr lang="id-ID"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02217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289" y="181013"/>
            <a:ext cx="5483578" cy="952501"/>
          </a:xfrm>
          <a:ln>
            <a:solidFill>
              <a:srgbClr val="C00000"/>
            </a:solidFill>
          </a:ln>
        </p:spPr>
        <p:txBody>
          <a:bodyPr>
            <a:normAutofit/>
          </a:bodyPr>
          <a:lstStyle/>
          <a:p>
            <a:pPr algn="ctr"/>
            <a:r>
              <a:rPr lang="id-ID" sz="6000" b="1" noProof="1">
                <a:solidFill>
                  <a:srgbClr val="002060"/>
                </a:solidFill>
                <a:latin typeface="DIN Condensed" pitchFamily="2" charset="0"/>
              </a:rPr>
              <a:t>KESIMPULAN</a:t>
            </a:r>
          </a:p>
        </p:txBody>
      </p:sp>
      <p:sp>
        <p:nvSpPr>
          <p:cNvPr id="10" name="TextBox 9">
            <a:extLst>
              <a:ext uri="{FF2B5EF4-FFF2-40B4-BE49-F238E27FC236}">
                <a16:creationId xmlns:a16="http://schemas.microsoft.com/office/drawing/2014/main" id="{FF018557-FDB6-F747-AD18-F673AB40D364}"/>
              </a:ext>
            </a:extLst>
          </p:cNvPr>
          <p:cNvSpPr txBox="1"/>
          <p:nvPr/>
        </p:nvSpPr>
        <p:spPr>
          <a:xfrm>
            <a:off x="1036461" y="2026824"/>
            <a:ext cx="9233453" cy="954107"/>
          </a:xfrm>
          <a:prstGeom prst="rect">
            <a:avLst/>
          </a:prstGeom>
          <a:noFill/>
        </p:spPr>
        <p:txBody>
          <a:bodyPr wrap="square" rtlCol="0">
            <a:spAutoFit/>
          </a:bodyPr>
          <a:lstStyle/>
          <a:p>
            <a:pPr lvl="1" algn="ctr"/>
            <a:r>
              <a:rPr lang="id-ID" sz="1400" noProof="1">
                <a:solidFill>
                  <a:srgbClr val="C00000"/>
                </a:solidFill>
                <a:latin typeface="Tw Cen MT" panose="020B0602020104020603" pitchFamily="34" charset="77"/>
              </a:rPr>
              <a:t>Meningkatkan pemahaman terkait hak atas bantuan hukum </a:t>
            </a:r>
            <a:r>
              <a:rPr lang="id-ID" sz="1400" noProof="1">
                <a:solidFill>
                  <a:schemeClr val="accent1">
                    <a:lumMod val="75000"/>
                  </a:schemeClr>
                </a:solidFill>
                <a:latin typeface="Tw Cen MT" panose="020B0602020104020603" pitchFamily="34" charset="77"/>
              </a:rPr>
              <a:t>secara cuma-cuma agar masyarakat bisa berdaya untuk menyelesaikan permasalahan hukumnya</a:t>
            </a:r>
            <a:endParaRPr lang="en-US" sz="1400" noProof="1">
              <a:solidFill>
                <a:schemeClr val="accent1">
                  <a:lumMod val="75000"/>
                </a:schemeClr>
              </a:solidFill>
              <a:latin typeface="Tw Cen MT" panose="020B0602020104020603" pitchFamily="34" charset="77"/>
            </a:endParaRPr>
          </a:p>
          <a:p>
            <a:pPr lvl="1" algn="ctr"/>
            <a:r>
              <a:rPr lang="en-US" sz="1400" noProof="1">
                <a:solidFill>
                  <a:schemeClr val="accent1">
                    <a:lumMod val="75000"/>
                  </a:schemeClr>
                </a:solidFill>
                <a:latin typeface="Tw Cen MT" panose="020B0602020104020603" pitchFamily="34" charset="77"/>
              </a:rPr>
              <a:t>Perlu melakukan sosialisasi hak akses keadilan terhadap masyarakat, khususnya perempuan agar mau menempuh mekanisme penyelesaian permasalah hukum</a:t>
            </a:r>
            <a:endParaRPr lang="id-ID" sz="1400" noProof="1">
              <a:solidFill>
                <a:schemeClr val="accent1">
                  <a:lumMod val="75000"/>
                </a:schemeClr>
              </a:solidFill>
              <a:latin typeface="Tw Cen MT" panose="020B0602020104020603" pitchFamily="34" charset="77"/>
            </a:endParaRPr>
          </a:p>
        </p:txBody>
      </p:sp>
      <p:sp>
        <p:nvSpPr>
          <p:cNvPr id="11" name="TextBox 10">
            <a:extLst>
              <a:ext uri="{FF2B5EF4-FFF2-40B4-BE49-F238E27FC236}">
                <a16:creationId xmlns:a16="http://schemas.microsoft.com/office/drawing/2014/main" id="{6DE962C2-421D-7249-A8AD-A4A42930AEA0}"/>
              </a:ext>
            </a:extLst>
          </p:cNvPr>
          <p:cNvSpPr txBox="1"/>
          <p:nvPr/>
        </p:nvSpPr>
        <p:spPr>
          <a:xfrm>
            <a:off x="3730272" y="1557086"/>
            <a:ext cx="4096456" cy="369332"/>
          </a:xfrm>
          <a:prstGeom prst="rect">
            <a:avLst/>
          </a:prstGeom>
          <a:noFill/>
          <a:ln w="28575">
            <a:solidFill>
              <a:srgbClr val="C00000"/>
            </a:solidFill>
            <a:prstDash val="dash"/>
          </a:ln>
        </p:spPr>
        <p:txBody>
          <a:bodyPr wrap="square" rtlCol="0">
            <a:spAutoFit/>
          </a:bodyPr>
          <a:lstStyle/>
          <a:p>
            <a:pPr algn="ctr"/>
            <a:r>
              <a:rPr lang="id-ID" b="1" noProof="1">
                <a:solidFill>
                  <a:srgbClr val="C00000"/>
                </a:solidFill>
                <a:latin typeface="Tw Cen MT" panose="020B0602020104020603" pitchFamily="34" charset="77"/>
              </a:rPr>
              <a:t>KEMENKUMHAM MELALUI BPHN</a:t>
            </a:r>
            <a:endParaRPr lang="id-ID" b="1" i="1" noProof="1">
              <a:solidFill>
                <a:schemeClr val="accent1">
                  <a:lumMod val="75000"/>
                </a:schemeClr>
              </a:solidFill>
              <a:latin typeface="Tw Cen MT" panose="020B0602020104020603" pitchFamily="34" charset="77"/>
            </a:endParaRPr>
          </a:p>
        </p:txBody>
      </p:sp>
      <p:sp>
        <p:nvSpPr>
          <p:cNvPr id="16" name="TextBox 15">
            <a:extLst>
              <a:ext uri="{FF2B5EF4-FFF2-40B4-BE49-F238E27FC236}">
                <a16:creationId xmlns:a16="http://schemas.microsoft.com/office/drawing/2014/main" id="{D0E10CDD-13F0-424A-B4D5-3A55056D9A82}"/>
              </a:ext>
            </a:extLst>
          </p:cNvPr>
          <p:cNvSpPr txBox="1"/>
          <p:nvPr/>
        </p:nvSpPr>
        <p:spPr>
          <a:xfrm>
            <a:off x="3752850" y="2996420"/>
            <a:ext cx="4096456" cy="369332"/>
          </a:xfrm>
          <a:prstGeom prst="rect">
            <a:avLst/>
          </a:prstGeom>
          <a:noFill/>
          <a:ln w="28575">
            <a:solidFill>
              <a:srgbClr val="C00000"/>
            </a:solidFill>
            <a:prstDash val="dash"/>
          </a:ln>
        </p:spPr>
        <p:txBody>
          <a:bodyPr wrap="square" rtlCol="0">
            <a:spAutoFit/>
          </a:bodyPr>
          <a:lstStyle/>
          <a:p>
            <a:pPr algn="ctr"/>
            <a:r>
              <a:rPr lang="id-ID" b="1" noProof="1">
                <a:solidFill>
                  <a:srgbClr val="C00000"/>
                </a:solidFill>
                <a:latin typeface="Tw Cen MT" panose="020B0602020104020603" pitchFamily="34" charset="77"/>
              </a:rPr>
              <a:t>BADAN PUSAT STATISTIK (BPS)</a:t>
            </a:r>
            <a:endParaRPr lang="id-ID" b="1" i="1" noProof="1">
              <a:solidFill>
                <a:schemeClr val="accent1">
                  <a:lumMod val="75000"/>
                </a:schemeClr>
              </a:solidFill>
              <a:latin typeface="Tw Cen MT" panose="020B0602020104020603" pitchFamily="34" charset="77"/>
            </a:endParaRPr>
          </a:p>
        </p:txBody>
      </p:sp>
      <p:sp>
        <p:nvSpPr>
          <p:cNvPr id="7" name="TextBox 6">
            <a:extLst>
              <a:ext uri="{FF2B5EF4-FFF2-40B4-BE49-F238E27FC236}">
                <a16:creationId xmlns:a16="http://schemas.microsoft.com/office/drawing/2014/main" id="{59C82E11-07C8-BA44-BBA5-08EAABE4BDDA}"/>
              </a:ext>
            </a:extLst>
          </p:cNvPr>
          <p:cNvSpPr txBox="1"/>
          <p:nvPr/>
        </p:nvSpPr>
        <p:spPr>
          <a:xfrm>
            <a:off x="946150" y="3464865"/>
            <a:ext cx="9233453" cy="646331"/>
          </a:xfrm>
          <a:prstGeom prst="rect">
            <a:avLst/>
          </a:prstGeom>
          <a:noFill/>
        </p:spPr>
        <p:txBody>
          <a:bodyPr wrap="square" rtlCol="0">
            <a:spAutoFit/>
          </a:bodyPr>
          <a:lstStyle/>
          <a:p>
            <a:pPr lvl="1" algn="ctr"/>
            <a:r>
              <a:rPr lang="id-ID" noProof="1">
                <a:solidFill>
                  <a:schemeClr val="accent1">
                    <a:lumMod val="75000"/>
                  </a:schemeClr>
                </a:solidFill>
                <a:latin typeface="Tw Cen MT" panose="020B0602020104020603" pitchFamily="34" charset="77"/>
              </a:rPr>
              <a:t>Perlu membahas kerangka indeks akses terhadap keadilan </a:t>
            </a:r>
            <a:r>
              <a:rPr lang="id-ID" noProof="1">
                <a:solidFill>
                  <a:srgbClr val="C00000"/>
                </a:solidFill>
                <a:latin typeface="Tw Cen MT" panose="020B0602020104020603" pitchFamily="34" charset="77"/>
              </a:rPr>
              <a:t>dalam program kerja BPS </a:t>
            </a:r>
            <a:r>
              <a:rPr lang="id-ID" noProof="1">
                <a:solidFill>
                  <a:schemeClr val="accent1">
                    <a:lumMod val="75000"/>
                  </a:schemeClr>
                </a:solidFill>
                <a:latin typeface="Tw Cen MT" panose="020B0602020104020603" pitchFamily="34" charset="77"/>
              </a:rPr>
              <a:t>sehingga bisa menjadi pelaporan berkala di skala nasional maupun global</a:t>
            </a:r>
          </a:p>
        </p:txBody>
      </p:sp>
      <p:sp>
        <p:nvSpPr>
          <p:cNvPr id="8" name="TextBox 7">
            <a:extLst>
              <a:ext uri="{FF2B5EF4-FFF2-40B4-BE49-F238E27FC236}">
                <a16:creationId xmlns:a16="http://schemas.microsoft.com/office/drawing/2014/main" id="{11B6F64F-4A42-3641-A2D5-45BB22E6896C}"/>
              </a:ext>
            </a:extLst>
          </p:cNvPr>
          <p:cNvSpPr txBox="1"/>
          <p:nvPr/>
        </p:nvSpPr>
        <p:spPr>
          <a:xfrm>
            <a:off x="3752850" y="4434461"/>
            <a:ext cx="4096456" cy="369332"/>
          </a:xfrm>
          <a:prstGeom prst="rect">
            <a:avLst/>
          </a:prstGeom>
          <a:noFill/>
          <a:ln w="28575">
            <a:solidFill>
              <a:srgbClr val="C00000"/>
            </a:solidFill>
            <a:prstDash val="dash"/>
          </a:ln>
        </p:spPr>
        <p:txBody>
          <a:bodyPr wrap="square" rtlCol="0">
            <a:spAutoFit/>
          </a:bodyPr>
          <a:lstStyle/>
          <a:p>
            <a:pPr algn="ctr"/>
            <a:r>
              <a:rPr lang="id-ID" b="1" noProof="1">
                <a:solidFill>
                  <a:srgbClr val="C00000"/>
                </a:solidFill>
                <a:latin typeface="Tw Cen MT" panose="020B0602020104020603" pitchFamily="34" charset="77"/>
              </a:rPr>
              <a:t>PEMERINTAH SECARA UMUM</a:t>
            </a:r>
            <a:endParaRPr lang="id-ID" b="1" i="1" noProof="1">
              <a:solidFill>
                <a:schemeClr val="accent1">
                  <a:lumMod val="75000"/>
                </a:schemeClr>
              </a:solidFill>
              <a:latin typeface="Tw Cen MT" panose="020B0602020104020603" pitchFamily="34" charset="77"/>
            </a:endParaRPr>
          </a:p>
        </p:txBody>
      </p:sp>
      <p:sp>
        <p:nvSpPr>
          <p:cNvPr id="9" name="TextBox 8">
            <a:extLst>
              <a:ext uri="{FF2B5EF4-FFF2-40B4-BE49-F238E27FC236}">
                <a16:creationId xmlns:a16="http://schemas.microsoft.com/office/drawing/2014/main" id="{8E15EA67-AE9A-7C46-9FA7-725D6FFFE505}"/>
              </a:ext>
            </a:extLst>
          </p:cNvPr>
          <p:cNvSpPr txBox="1"/>
          <p:nvPr/>
        </p:nvSpPr>
        <p:spPr>
          <a:xfrm>
            <a:off x="946150" y="4902906"/>
            <a:ext cx="9233453" cy="923330"/>
          </a:xfrm>
          <a:prstGeom prst="rect">
            <a:avLst/>
          </a:prstGeom>
          <a:noFill/>
        </p:spPr>
        <p:txBody>
          <a:bodyPr wrap="square" rtlCol="0">
            <a:spAutoFit/>
          </a:bodyPr>
          <a:lstStyle/>
          <a:p>
            <a:pPr lvl="1" algn="ctr"/>
            <a:r>
              <a:rPr lang="id-ID" noProof="1">
                <a:solidFill>
                  <a:schemeClr val="accent1">
                    <a:lumMod val="75000"/>
                  </a:schemeClr>
                </a:solidFill>
                <a:latin typeface="Tw Cen MT" panose="020B0602020104020603" pitchFamily="34" charset="77"/>
              </a:rPr>
              <a:t>Perlu melakukan </a:t>
            </a:r>
            <a:r>
              <a:rPr lang="id-ID" noProof="1">
                <a:solidFill>
                  <a:srgbClr val="C00000"/>
                </a:solidFill>
                <a:latin typeface="Tw Cen MT" panose="020B0602020104020603" pitchFamily="34" charset="77"/>
              </a:rPr>
              <a:t>pengukuran kebutuhan bantuan hukum secara berkala </a:t>
            </a:r>
            <a:r>
              <a:rPr lang="id-ID" noProof="1">
                <a:solidFill>
                  <a:schemeClr val="accent1">
                    <a:lumMod val="75000"/>
                  </a:schemeClr>
                </a:solidFill>
                <a:latin typeface="Tw Cen MT" panose="020B0602020104020603" pitchFamily="34" charset="77"/>
              </a:rPr>
              <a:t>sebagai panduan dalam menyusun kebijakan dan penganggaran bantuan hukum yang tepat sasaran dan terukur. </a:t>
            </a:r>
          </a:p>
        </p:txBody>
      </p:sp>
      <p:pic>
        <p:nvPicPr>
          <p:cNvPr id="12" name="Picture 11">
            <a:extLst>
              <a:ext uri="{FF2B5EF4-FFF2-40B4-BE49-F238E27FC236}">
                <a16:creationId xmlns:a16="http://schemas.microsoft.com/office/drawing/2014/main" id="{C345FC12-5103-6346-95B3-3B091C604949}"/>
              </a:ext>
            </a:extLst>
          </p:cNvPr>
          <p:cNvPicPr>
            <a:picLocks noChangeAspect="1"/>
          </p:cNvPicPr>
          <p:nvPr/>
        </p:nvPicPr>
        <p:blipFill>
          <a:blip r:embed="rId3"/>
          <a:stretch>
            <a:fillRect/>
          </a:stretch>
        </p:blipFill>
        <p:spPr>
          <a:xfrm>
            <a:off x="2601257" y="5910794"/>
            <a:ext cx="6786282" cy="937706"/>
          </a:xfrm>
          <a:prstGeom prst="rect">
            <a:avLst/>
          </a:prstGeom>
        </p:spPr>
      </p:pic>
    </p:spTree>
    <p:extLst>
      <p:ext uri="{BB962C8B-B14F-4D97-AF65-F5344CB8AC3E}">
        <p14:creationId xmlns:p14="http://schemas.microsoft.com/office/powerpoint/2010/main" val="153905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1E5A-EF34-784E-8EB8-9C747385BE23}"/>
              </a:ext>
            </a:extLst>
          </p:cNvPr>
          <p:cNvSpPr>
            <a:spLocks noGrp="1"/>
          </p:cNvSpPr>
          <p:nvPr>
            <p:ph type="title"/>
          </p:nvPr>
        </p:nvSpPr>
        <p:spPr>
          <a:xfrm>
            <a:off x="1636889" y="226892"/>
            <a:ext cx="8695444" cy="1042308"/>
          </a:xfrm>
        </p:spPr>
        <p:txBody>
          <a:bodyPr>
            <a:noAutofit/>
          </a:bodyPr>
          <a:lstStyle/>
          <a:p>
            <a:pPr algn="ctr"/>
            <a:br>
              <a:rPr lang="id-ID" sz="4800" b="1" dirty="0">
                <a:solidFill>
                  <a:srgbClr val="C00000"/>
                </a:solidFill>
                <a:latin typeface="DIN Condensed" pitchFamily="2" charset="0"/>
              </a:rPr>
            </a:br>
            <a:r>
              <a:rPr lang="id-ID" sz="4800" b="1" dirty="0">
                <a:solidFill>
                  <a:srgbClr val="C00000"/>
                </a:solidFill>
                <a:latin typeface="DIN Condensed" pitchFamily="2" charset="0"/>
              </a:rPr>
              <a:t>MENGAPA INDONESIA BUTUH UNTUK MENGUKUR AKSES TERHADAP KEADILAN?</a:t>
            </a:r>
          </a:p>
        </p:txBody>
      </p:sp>
      <p:sp>
        <p:nvSpPr>
          <p:cNvPr id="3" name="Content Placeholder 2">
            <a:extLst>
              <a:ext uri="{FF2B5EF4-FFF2-40B4-BE49-F238E27FC236}">
                <a16:creationId xmlns:a16="http://schemas.microsoft.com/office/drawing/2014/main" id="{0DBCF965-2AB4-B040-A897-0D0489B7AF30}"/>
              </a:ext>
            </a:extLst>
          </p:cNvPr>
          <p:cNvSpPr>
            <a:spLocks noGrp="1"/>
          </p:cNvSpPr>
          <p:nvPr>
            <p:ph idx="1"/>
          </p:nvPr>
        </p:nvSpPr>
        <p:spPr>
          <a:xfrm>
            <a:off x="1276792" y="2007892"/>
            <a:ext cx="9415638" cy="3252729"/>
          </a:xfrm>
        </p:spPr>
        <p:txBody>
          <a:bodyPr>
            <a:noAutofit/>
          </a:bodyPr>
          <a:lstStyle/>
          <a:p>
            <a:pPr marL="0" indent="0" algn="ctr">
              <a:buNone/>
            </a:pPr>
            <a:r>
              <a:rPr lang="id-ID" sz="2000" b="1" dirty="0">
                <a:solidFill>
                  <a:schemeClr val="tx2">
                    <a:lumMod val="75000"/>
                  </a:schemeClr>
                </a:solidFill>
                <a:latin typeface="Tw Cen MT" panose="020B0602020104020603" pitchFamily="34" charset="77"/>
              </a:rPr>
              <a:t>MEMUDAHKAN UNTUK MENJAMIN KERANGKA HUKUM DAN KEBIJAKAN</a:t>
            </a:r>
            <a:endParaRPr lang="id-ID" sz="2000" dirty="0">
              <a:solidFill>
                <a:schemeClr val="tx2">
                  <a:lumMod val="75000"/>
                </a:schemeClr>
              </a:solidFill>
              <a:latin typeface="Tw Cen MT" panose="020B0602020104020603" pitchFamily="34" charset="77"/>
            </a:endParaRPr>
          </a:p>
          <a:p>
            <a:pPr algn="just"/>
            <a:r>
              <a:rPr lang="id-ID" sz="2000" dirty="0">
                <a:solidFill>
                  <a:schemeClr val="tx2">
                    <a:lumMod val="75000"/>
                  </a:schemeClr>
                </a:solidFill>
                <a:latin typeface="Tw Cen MT" panose="020B0602020104020603" pitchFamily="34" charset="77"/>
              </a:rPr>
              <a:t>Akan lebih memudahkan untuk menjamin kerangka hukum dan kebijakan akses terhadap keadilan di Indonesia yang lebih efektif dan terukur dengan adanya kerangka konsep dan alat ukur indeks</a:t>
            </a:r>
          </a:p>
          <a:p>
            <a:pPr marL="0" indent="0">
              <a:buNone/>
            </a:pPr>
            <a:endParaRPr lang="id-ID" sz="2000" dirty="0">
              <a:solidFill>
                <a:schemeClr val="tx2">
                  <a:lumMod val="75000"/>
                </a:schemeClr>
              </a:solidFill>
              <a:latin typeface="Tw Cen MT" panose="020B0602020104020603" pitchFamily="34" charset="77"/>
            </a:endParaRPr>
          </a:p>
          <a:p>
            <a:pPr marL="0" indent="0" algn="ctr">
              <a:buNone/>
            </a:pPr>
            <a:r>
              <a:rPr lang="id-ID" sz="2000" b="1" dirty="0">
                <a:solidFill>
                  <a:schemeClr val="tx2">
                    <a:lumMod val="75000"/>
                  </a:schemeClr>
                </a:solidFill>
                <a:latin typeface="Tw Cen MT" panose="020B0602020104020603" pitchFamily="34" charset="77"/>
              </a:rPr>
              <a:t>INDEKS AKSES TERHADAP KEADILAN PERTAMA DI ASIA</a:t>
            </a:r>
          </a:p>
          <a:p>
            <a:pPr algn="just"/>
            <a:r>
              <a:rPr lang="id-ID" sz="2000" dirty="0">
                <a:solidFill>
                  <a:schemeClr val="tx2">
                    <a:lumMod val="75000"/>
                  </a:schemeClr>
                </a:solidFill>
                <a:latin typeface="Tw Cen MT" panose="020B0602020104020603" pitchFamily="34" charset="77"/>
              </a:rPr>
              <a:t>Indeks ini akan menjadi indeks akses terhadap keadilan pertama kali di Asia yang menggunakan kerangka hukum dan alat ukur yang komprehensif untuk menghasilkan angka yang menyediakan informasi terkait akses terhadap keadilan di Indonesia.</a:t>
            </a:r>
          </a:p>
        </p:txBody>
      </p:sp>
      <p:pic>
        <p:nvPicPr>
          <p:cNvPr id="4" name="Picture 3">
            <a:extLst>
              <a:ext uri="{FF2B5EF4-FFF2-40B4-BE49-F238E27FC236}">
                <a16:creationId xmlns:a16="http://schemas.microsoft.com/office/drawing/2014/main" id="{FAAD7EB8-367E-5D45-9FA4-11ACF4337142}"/>
              </a:ext>
            </a:extLst>
          </p:cNvPr>
          <p:cNvPicPr>
            <a:picLocks noChangeAspect="1"/>
          </p:cNvPicPr>
          <p:nvPr/>
        </p:nvPicPr>
        <p:blipFill>
          <a:blip r:embed="rId2"/>
          <a:stretch>
            <a:fillRect/>
          </a:stretch>
        </p:blipFill>
        <p:spPr>
          <a:xfrm>
            <a:off x="2707341" y="5920294"/>
            <a:ext cx="6786282" cy="937706"/>
          </a:xfrm>
          <a:prstGeom prst="rect">
            <a:avLst/>
          </a:prstGeom>
        </p:spPr>
      </p:pic>
    </p:spTree>
    <p:extLst>
      <p:ext uri="{BB962C8B-B14F-4D97-AF65-F5344CB8AC3E}">
        <p14:creationId xmlns:p14="http://schemas.microsoft.com/office/powerpoint/2010/main" val="154397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8325"/>
            <a:ext cx="10515600" cy="1325563"/>
          </a:xfrm>
        </p:spPr>
        <p:txBody>
          <a:bodyPr>
            <a:normAutofit fontScale="90000"/>
          </a:bodyPr>
          <a:lstStyle/>
          <a:p>
            <a:pPr algn="ctr">
              <a:tabLst>
                <a:tab pos="2573338" algn="l"/>
              </a:tabLst>
            </a:pPr>
            <a:r>
              <a:rPr lang="id-ID" sz="5400" noProof="1">
                <a:solidFill>
                  <a:srgbClr val="C00000"/>
                </a:solidFill>
                <a:latin typeface="DIN Condensed" pitchFamily="2" charset="0"/>
              </a:rPr>
              <a:t>DEFINISI AKSES TERHADAP KEADILAN</a:t>
            </a:r>
          </a:p>
        </p:txBody>
      </p:sp>
      <p:sp>
        <p:nvSpPr>
          <p:cNvPr id="4" name="Rectangle 3"/>
          <p:cNvSpPr/>
          <p:nvPr/>
        </p:nvSpPr>
        <p:spPr>
          <a:xfrm>
            <a:off x="2392363" y="2123612"/>
            <a:ext cx="7407274" cy="2677656"/>
          </a:xfrm>
          <a:prstGeom prst="rect">
            <a:avLst/>
          </a:prstGeom>
        </p:spPr>
        <p:txBody>
          <a:bodyPr wrap="square">
            <a:spAutoFit/>
          </a:bodyPr>
          <a:lstStyle/>
          <a:p>
            <a:pPr algn="ctr"/>
            <a:r>
              <a:rPr lang="id-ID" sz="2800" dirty="0">
                <a:solidFill>
                  <a:schemeClr val="tx2">
                    <a:lumMod val="75000"/>
                  </a:schemeClr>
                </a:solidFill>
                <a:latin typeface="Tw Cen MT" panose="020B0602020104020603" pitchFamily="34" charset="77"/>
              </a:rPr>
              <a:t>“Jalan bagi masyarakat untuk mempertahankan dan memulihkan hak serta menyelesaikan permasalahan hukum baik melalui mekanisme formal maupun informal—termasuk di dalamnya kemampuan masyarakat—sesuai dengan standar hak asasi manusia."</a:t>
            </a:r>
            <a:endParaRPr lang="en-US" sz="2800" dirty="0">
              <a:solidFill>
                <a:schemeClr val="tx2">
                  <a:lumMod val="75000"/>
                </a:schemeClr>
              </a:solidFill>
              <a:effectLst/>
              <a:latin typeface="Tw Cen MT" panose="020B0602020104020603" pitchFamily="34" charset="77"/>
            </a:endParaRPr>
          </a:p>
        </p:txBody>
      </p:sp>
      <p:pic>
        <p:nvPicPr>
          <p:cNvPr id="6" name="Picture 5">
            <a:extLst>
              <a:ext uri="{FF2B5EF4-FFF2-40B4-BE49-F238E27FC236}">
                <a16:creationId xmlns:a16="http://schemas.microsoft.com/office/drawing/2014/main" id="{63BEC73F-1E66-1241-8F66-C2AD92447039}"/>
              </a:ext>
            </a:extLst>
          </p:cNvPr>
          <p:cNvPicPr>
            <a:picLocks noChangeAspect="1"/>
          </p:cNvPicPr>
          <p:nvPr/>
        </p:nvPicPr>
        <p:blipFill>
          <a:blip r:embed="rId2"/>
          <a:stretch>
            <a:fillRect/>
          </a:stretch>
        </p:blipFill>
        <p:spPr>
          <a:xfrm>
            <a:off x="2702859" y="5920294"/>
            <a:ext cx="6786282" cy="937706"/>
          </a:xfrm>
          <a:prstGeom prst="rect">
            <a:avLst/>
          </a:prstGeom>
        </p:spPr>
      </p:pic>
    </p:spTree>
    <p:extLst>
      <p:ext uri="{BB962C8B-B14F-4D97-AF65-F5344CB8AC3E}">
        <p14:creationId xmlns:p14="http://schemas.microsoft.com/office/powerpoint/2010/main" val="372849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C5CD9A-0C2D-114C-982C-F8D23F5089B2}"/>
              </a:ext>
            </a:extLst>
          </p:cNvPr>
          <p:cNvSpPr txBox="1"/>
          <p:nvPr/>
        </p:nvSpPr>
        <p:spPr>
          <a:xfrm>
            <a:off x="14901333" y="1524000"/>
            <a:ext cx="184731" cy="369332"/>
          </a:xfrm>
          <a:prstGeom prst="rect">
            <a:avLst/>
          </a:prstGeom>
          <a:noFill/>
        </p:spPr>
        <p:txBody>
          <a:bodyPr wrap="none" rtlCol="0">
            <a:spAutoFit/>
          </a:bodyPr>
          <a:lstStyle/>
          <a:p>
            <a:endParaRPr lang="en-US" dirty="0"/>
          </a:p>
        </p:txBody>
      </p:sp>
      <p:sp>
        <p:nvSpPr>
          <p:cNvPr id="10" name="Title 1">
            <a:extLst>
              <a:ext uri="{FF2B5EF4-FFF2-40B4-BE49-F238E27FC236}">
                <a16:creationId xmlns:a16="http://schemas.microsoft.com/office/drawing/2014/main" id="{76057D79-9673-2141-B5B2-85D6530E80F0}"/>
              </a:ext>
            </a:extLst>
          </p:cNvPr>
          <p:cNvSpPr txBox="1">
            <a:spLocks/>
          </p:cNvSpPr>
          <p:nvPr/>
        </p:nvSpPr>
        <p:spPr>
          <a:xfrm>
            <a:off x="319321" y="1252995"/>
            <a:ext cx="2383538" cy="320926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tabLst>
                <a:tab pos="2573338" algn="l"/>
              </a:tabLst>
            </a:pPr>
            <a:r>
              <a:rPr lang="id-ID" sz="5400" noProof="1">
                <a:solidFill>
                  <a:srgbClr val="C00000"/>
                </a:solidFill>
                <a:latin typeface="DIN Condensed" pitchFamily="2" charset="0"/>
              </a:rPr>
              <a:t>ASPEK AKSES TERHADAP KEADILAN</a:t>
            </a:r>
          </a:p>
        </p:txBody>
      </p:sp>
      <p:pic>
        <p:nvPicPr>
          <p:cNvPr id="12" name="Picture 11">
            <a:extLst>
              <a:ext uri="{FF2B5EF4-FFF2-40B4-BE49-F238E27FC236}">
                <a16:creationId xmlns:a16="http://schemas.microsoft.com/office/drawing/2014/main" id="{30C032F8-33EE-4E41-872A-E6C9A82EB9F8}"/>
              </a:ext>
            </a:extLst>
          </p:cNvPr>
          <p:cNvPicPr>
            <a:picLocks noChangeAspect="1"/>
          </p:cNvPicPr>
          <p:nvPr/>
        </p:nvPicPr>
        <p:blipFill>
          <a:blip r:embed="rId3"/>
          <a:stretch>
            <a:fillRect/>
          </a:stretch>
        </p:blipFill>
        <p:spPr>
          <a:xfrm>
            <a:off x="2702859" y="5920294"/>
            <a:ext cx="6786282" cy="937706"/>
          </a:xfrm>
          <a:prstGeom prst="rect">
            <a:avLst/>
          </a:prstGeom>
        </p:spPr>
      </p:pic>
      <p:grpSp>
        <p:nvGrpSpPr>
          <p:cNvPr id="16" name="Group 15">
            <a:extLst>
              <a:ext uri="{FF2B5EF4-FFF2-40B4-BE49-F238E27FC236}">
                <a16:creationId xmlns:a16="http://schemas.microsoft.com/office/drawing/2014/main" id="{051145BF-30AE-7740-A879-6422F02574C4}"/>
              </a:ext>
            </a:extLst>
          </p:cNvPr>
          <p:cNvGrpSpPr/>
          <p:nvPr/>
        </p:nvGrpSpPr>
        <p:grpSpPr>
          <a:xfrm>
            <a:off x="3084689" y="589587"/>
            <a:ext cx="2156177" cy="1928800"/>
            <a:chOff x="838200" y="1658943"/>
            <a:chExt cx="2156177" cy="1928800"/>
          </a:xfrm>
        </p:grpSpPr>
        <p:sp>
          <p:nvSpPr>
            <p:cNvPr id="2" name="TextBox 1">
              <a:extLst>
                <a:ext uri="{FF2B5EF4-FFF2-40B4-BE49-F238E27FC236}">
                  <a16:creationId xmlns:a16="http://schemas.microsoft.com/office/drawing/2014/main" id="{76F01F56-89EE-4B41-83E1-70C39EB4128A}"/>
                </a:ext>
              </a:extLst>
            </p:cNvPr>
            <p:cNvSpPr txBox="1"/>
            <p:nvPr/>
          </p:nvSpPr>
          <p:spPr>
            <a:xfrm>
              <a:off x="838200" y="3218411"/>
              <a:ext cx="2156177" cy="369332"/>
            </a:xfrm>
            <a:prstGeom prst="rect">
              <a:avLst/>
            </a:prstGeom>
            <a:noFill/>
          </p:spPr>
          <p:txBody>
            <a:bodyPr wrap="square" rtlCol="0">
              <a:spAutoFit/>
            </a:bodyPr>
            <a:lstStyle/>
            <a:p>
              <a:r>
                <a:rPr lang="en-US" dirty="0">
                  <a:solidFill>
                    <a:schemeClr val="accent1">
                      <a:lumMod val="75000"/>
                    </a:schemeClr>
                  </a:solidFill>
                  <a:latin typeface="Tw Cen MT" panose="020B0602020104020603" pitchFamily="34" charset="77"/>
                </a:rPr>
                <a:t>KERANGKA HUKUM</a:t>
              </a:r>
            </a:p>
          </p:txBody>
        </p:sp>
        <p:pic>
          <p:nvPicPr>
            <p:cNvPr id="5" name="Picture 4">
              <a:extLst>
                <a:ext uri="{FF2B5EF4-FFF2-40B4-BE49-F238E27FC236}">
                  <a16:creationId xmlns:a16="http://schemas.microsoft.com/office/drawing/2014/main" id="{043AB39B-6081-C540-B5B8-BF64F61FA89E}"/>
                </a:ext>
              </a:extLst>
            </p:cNvPr>
            <p:cNvPicPr>
              <a:picLocks noChangeAspect="1"/>
            </p:cNvPicPr>
            <p:nvPr/>
          </p:nvPicPr>
          <p:blipFill>
            <a:blip r:embed="rId4"/>
            <a:stretch>
              <a:fillRect/>
            </a:stretch>
          </p:blipFill>
          <p:spPr>
            <a:xfrm>
              <a:off x="1032401" y="1658943"/>
              <a:ext cx="1558929" cy="1558929"/>
            </a:xfrm>
            <a:prstGeom prst="rect">
              <a:avLst/>
            </a:prstGeom>
          </p:spPr>
        </p:pic>
      </p:grpSp>
      <p:pic>
        <p:nvPicPr>
          <p:cNvPr id="8" name="Picture 7">
            <a:extLst>
              <a:ext uri="{FF2B5EF4-FFF2-40B4-BE49-F238E27FC236}">
                <a16:creationId xmlns:a16="http://schemas.microsoft.com/office/drawing/2014/main" id="{1D92FBD0-F2F2-3A40-8F76-918391A03660}"/>
              </a:ext>
            </a:extLst>
          </p:cNvPr>
          <p:cNvPicPr>
            <a:picLocks noChangeAspect="1"/>
          </p:cNvPicPr>
          <p:nvPr/>
        </p:nvPicPr>
        <p:blipFill>
          <a:blip r:embed="rId5"/>
          <a:stretch>
            <a:fillRect/>
          </a:stretch>
        </p:blipFill>
        <p:spPr>
          <a:xfrm>
            <a:off x="6385451" y="589587"/>
            <a:ext cx="1571625" cy="1571625"/>
          </a:xfrm>
          <a:prstGeom prst="rect">
            <a:avLst/>
          </a:prstGeom>
        </p:spPr>
      </p:pic>
      <p:sp>
        <p:nvSpPr>
          <p:cNvPr id="18" name="TextBox 17">
            <a:extLst>
              <a:ext uri="{FF2B5EF4-FFF2-40B4-BE49-F238E27FC236}">
                <a16:creationId xmlns:a16="http://schemas.microsoft.com/office/drawing/2014/main" id="{C56CF6B4-ED9A-2547-96D4-FD1939BBCD5D}"/>
              </a:ext>
            </a:extLst>
          </p:cNvPr>
          <p:cNvSpPr txBox="1"/>
          <p:nvPr/>
        </p:nvSpPr>
        <p:spPr>
          <a:xfrm>
            <a:off x="5645233" y="2195221"/>
            <a:ext cx="3052060" cy="646331"/>
          </a:xfrm>
          <a:prstGeom prst="rect">
            <a:avLst/>
          </a:prstGeom>
          <a:noFill/>
        </p:spPr>
        <p:txBody>
          <a:bodyPr wrap="square" rtlCol="0">
            <a:spAutoFit/>
          </a:bodyPr>
          <a:lstStyle/>
          <a:p>
            <a:pPr algn="ctr"/>
            <a:r>
              <a:rPr lang="en-US" dirty="0">
                <a:solidFill>
                  <a:schemeClr val="accent1">
                    <a:lumMod val="75000"/>
                  </a:schemeClr>
                </a:solidFill>
                <a:latin typeface="Tw Cen MT" panose="020B0602020104020603" pitchFamily="34" charset="77"/>
              </a:rPr>
              <a:t>MEKANISME PENYELESAIAN PERMASALAHAN HUKUM</a:t>
            </a:r>
          </a:p>
        </p:txBody>
      </p:sp>
      <p:pic>
        <p:nvPicPr>
          <p:cNvPr id="20" name="Picture 19">
            <a:extLst>
              <a:ext uri="{FF2B5EF4-FFF2-40B4-BE49-F238E27FC236}">
                <a16:creationId xmlns:a16="http://schemas.microsoft.com/office/drawing/2014/main" id="{4C910F3E-1B72-504E-84C6-8FE7B5F2D8D6}"/>
              </a:ext>
            </a:extLst>
          </p:cNvPr>
          <p:cNvPicPr>
            <a:picLocks noChangeAspect="1"/>
          </p:cNvPicPr>
          <p:nvPr/>
        </p:nvPicPr>
        <p:blipFill>
          <a:blip r:embed="rId6"/>
          <a:stretch>
            <a:fillRect/>
          </a:stretch>
        </p:blipFill>
        <p:spPr>
          <a:xfrm>
            <a:off x="9504708" y="659580"/>
            <a:ext cx="1559475" cy="1535641"/>
          </a:xfrm>
          <a:prstGeom prst="rect">
            <a:avLst/>
          </a:prstGeom>
        </p:spPr>
      </p:pic>
      <p:sp>
        <p:nvSpPr>
          <p:cNvPr id="21" name="TextBox 20">
            <a:extLst>
              <a:ext uri="{FF2B5EF4-FFF2-40B4-BE49-F238E27FC236}">
                <a16:creationId xmlns:a16="http://schemas.microsoft.com/office/drawing/2014/main" id="{DC4D2FAF-B7E8-9249-A0C1-4A9C11FC75AE}"/>
              </a:ext>
            </a:extLst>
          </p:cNvPr>
          <p:cNvSpPr txBox="1"/>
          <p:nvPr/>
        </p:nvSpPr>
        <p:spPr>
          <a:xfrm>
            <a:off x="8795006" y="2258237"/>
            <a:ext cx="3052060" cy="369332"/>
          </a:xfrm>
          <a:prstGeom prst="rect">
            <a:avLst/>
          </a:prstGeom>
          <a:noFill/>
        </p:spPr>
        <p:txBody>
          <a:bodyPr wrap="square" rtlCol="0">
            <a:spAutoFit/>
          </a:bodyPr>
          <a:lstStyle/>
          <a:p>
            <a:pPr algn="ctr"/>
            <a:r>
              <a:rPr lang="en-US" dirty="0">
                <a:solidFill>
                  <a:schemeClr val="accent1">
                    <a:lumMod val="75000"/>
                  </a:schemeClr>
                </a:solidFill>
                <a:latin typeface="Tw Cen MT" panose="020B0602020104020603" pitchFamily="34" charset="77"/>
              </a:rPr>
              <a:t>BANTUAN HUKUM</a:t>
            </a:r>
          </a:p>
        </p:txBody>
      </p:sp>
      <p:pic>
        <p:nvPicPr>
          <p:cNvPr id="23" name="Picture 22">
            <a:extLst>
              <a:ext uri="{FF2B5EF4-FFF2-40B4-BE49-F238E27FC236}">
                <a16:creationId xmlns:a16="http://schemas.microsoft.com/office/drawing/2014/main" id="{59682318-68CC-0B49-BF72-A1F0C90E3C91}"/>
              </a:ext>
            </a:extLst>
          </p:cNvPr>
          <p:cNvPicPr>
            <a:picLocks noChangeAspect="1"/>
          </p:cNvPicPr>
          <p:nvPr/>
        </p:nvPicPr>
        <p:blipFill>
          <a:blip r:embed="rId7"/>
          <a:stretch>
            <a:fillRect/>
          </a:stretch>
        </p:blipFill>
        <p:spPr>
          <a:xfrm>
            <a:off x="3266894" y="2841552"/>
            <a:ext cx="1552364" cy="1552364"/>
          </a:xfrm>
          <a:prstGeom prst="rect">
            <a:avLst/>
          </a:prstGeom>
        </p:spPr>
      </p:pic>
      <p:sp>
        <p:nvSpPr>
          <p:cNvPr id="24" name="TextBox 23">
            <a:extLst>
              <a:ext uri="{FF2B5EF4-FFF2-40B4-BE49-F238E27FC236}">
                <a16:creationId xmlns:a16="http://schemas.microsoft.com/office/drawing/2014/main" id="{1A7AD5A8-5633-3945-8349-359E0C762DEF}"/>
              </a:ext>
            </a:extLst>
          </p:cNvPr>
          <p:cNvSpPr txBox="1"/>
          <p:nvPr/>
        </p:nvSpPr>
        <p:spPr>
          <a:xfrm>
            <a:off x="2426734" y="4462256"/>
            <a:ext cx="3052060" cy="369332"/>
          </a:xfrm>
          <a:prstGeom prst="rect">
            <a:avLst/>
          </a:prstGeom>
          <a:noFill/>
        </p:spPr>
        <p:txBody>
          <a:bodyPr wrap="square" rtlCol="0">
            <a:spAutoFit/>
          </a:bodyPr>
          <a:lstStyle/>
          <a:p>
            <a:pPr algn="ctr"/>
            <a:r>
              <a:rPr lang="en-US" dirty="0">
                <a:solidFill>
                  <a:schemeClr val="accent1">
                    <a:lumMod val="75000"/>
                  </a:schemeClr>
                </a:solidFill>
                <a:latin typeface="Tw Cen MT" panose="020B0602020104020603" pitchFamily="34" charset="77"/>
              </a:rPr>
              <a:t>KUALITAS PROSES</a:t>
            </a:r>
          </a:p>
        </p:txBody>
      </p:sp>
      <p:pic>
        <p:nvPicPr>
          <p:cNvPr id="26" name="Picture 25">
            <a:extLst>
              <a:ext uri="{FF2B5EF4-FFF2-40B4-BE49-F238E27FC236}">
                <a16:creationId xmlns:a16="http://schemas.microsoft.com/office/drawing/2014/main" id="{94F1A689-A02A-FA41-BD53-265020D1DBDF}"/>
              </a:ext>
            </a:extLst>
          </p:cNvPr>
          <p:cNvPicPr>
            <a:picLocks noChangeAspect="1"/>
          </p:cNvPicPr>
          <p:nvPr/>
        </p:nvPicPr>
        <p:blipFill>
          <a:blip r:embed="rId8"/>
          <a:stretch>
            <a:fillRect/>
          </a:stretch>
        </p:blipFill>
        <p:spPr>
          <a:xfrm>
            <a:off x="6368562" y="2875561"/>
            <a:ext cx="1605402" cy="1605402"/>
          </a:xfrm>
          <a:prstGeom prst="rect">
            <a:avLst/>
          </a:prstGeom>
        </p:spPr>
      </p:pic>
      <p:sp>
        <p:nvSpPr>
          <p:cNvPr id="27" name="TextBox 26">
            <a:extLst>
              <a:ext uri="{FF2B5EF4-FFF2-40B4-BE49-F238E27FC236}">
                <a16:creationId xmlns:a16="http://schemas.microsoft.com/office/drawing/2014/main" id="{563D0067-3D3F-534B-9CE7-D141CFC6F9AD}"/>
              </a:ext>
            </a:extLst>
          </p:cNvPr>
          <p:cNvSpPr txBox="1"/>
          <p:nvPr/>
        </p:nvSpPr>
        <p:spPr>
          <a:xfrm>
            <a:off x="5637730" y="4515067"/>
            <a:ext cx="3052060" cy="923330"/>
          </a:xfrm>
          <a:prstGeom prst="rect">
            <a:avLst/>
          </a:prstGeom>
          <a:noFill/>
        </p:spPr>
        <p:txBody>
          <a:bodyPr wrap="square" rtlCol="0">
            <a:spAutoFit/>
          </a:bodyPr>
          <a:lstStyle/>
          <a:p>
            <a:pPr algn="ctr"/>
            <a:r>
              <a:rPr lang="en-US" dirty="0">
                <a:solidFill>
                  <a:schemeClr val="accent1">
                    <a:lumMod val="75000"/>
                  </a:schemeClr>
                </a:solidFill>
                <a:latin typeface="Tw Cen MT" panose="020B0602020104020603" pitchFamily="34" charset="77"/>
              </a:rPr>
              <a:t>HASIL DARI PROSES PENYELESAIAN PERMASALAHAN HUKUM</a:t>
            </a:r>
          </a:p>
        </p:txBody>
      </p:sp>
      <p:pic>
        <p:nvPicPr>
          <p:cNvPr id="29" name="Picture 28">
            <a:extLst>
              <a:ext uri="{FF2B5EF4-FFF2-40B4-BE49-F238E27FC236}">
                <a16:creationId xmlns:a16="http://schemas.microsoft.com/office/drawing/2014/main" id="{B53695CC-F77C-AC4E-8F94-7406C5310AE1}"/>
              </a:ext>
            </a:extLst>
          </p:cNvPr>
          <p:cNvPicPr>
            <a:picLocks noChangeAspect="1"/>
          </p:cNvPicPr>
          <p:nvPr/>
        </p:nvPicPr>
        <p:blipFill>
          <a:blip r:embed="rId9"/>
          <a:stretch>
            <a:fillRect/>
          </a:stretch>
        </p:blipFill>
        <p:spPr>
          <a:xfrm>
            <a:off x="9474093" y="2841552"/>
            <a:ext cx="1620704" cy="1620704"/>
          </a:xfrm>
          <a:prstGeom prst="rect">
            <a:avLst/>
          </a:prstGeom>
        </p:spPr>
      </p:pic>
      <p:sp>
        <p:nvSpPr>
          <p:cNvPr id="30" name="TextBox 29">
            <a:extLst>
              <a:ext uri="{FF2B5EF4-FFF2-40B4-BE49-F238E27FC236}">
                <a16:creationId xmlns:a16="http://schemas.microsoft.com/office/drawing/2014/main" id="{B5921C92-27A9-9C43-B3C6-F131B9AC2D70}"/>
              </a:ext>
            </a:extLst>
          </p:cNvPr>
          <p:cNvSpPr txBox="1"/>
          <p:nvPr/>
        </p:nvSpPr>
        <p:spPr>
          <a:xfrm>
            <a:off x="8758415" y="4516306"/>
            <a:ext cx="3052060" cy="369332"/>
          </a:xfrm>
          <a:prstGeom prst="rect">
            <a:avLst/>
          </a:prstGeom>
          <a:noFill/>
        </p:spPr>
        <p:txBody>
          <a:bodyPr wrap="square" rtlCol="0">
            <a:spAutoFit/>
          </a:bodyPr>
          <a:lstStyle/>
          <a:p>
            <a:pPr algn="ctr"/>
            <a:r>
              <a:rPr lang="en-US" dirty="0">
                <a:solidFill>
                  <a:schemeClr val="accent1">
                    <a:lumMod val="75000"/>
                  </a:schemeClr>
                </a:solidFill>
                <a:latin typeface="Tw Cen MT" panose="020B0602020104020603" pitchFamily="34" charset="77"/>
              </a:rPr>
              <a:t>KEMAMPUAN MASYARAKAT</a:t>
            </a:r>
          </a:p>
        </p:txBody>
      </p:sp>
    </p:spTree>
    <p:extLst>
      <p:ext uri="{BB962C8B-B14F-4D97-AF65-F5344CB8AC3E}">
        <p14:creationId xmlns:p14="http://schemas.microsoft.com/office/powerpoint/2010/main" val="58144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EF818A-A631-0941-9110-E842FD9CA9DB}"/>
              </a:ext>
            </a:extLst>
          </p:cNvPr>
          <p:cNvSpPr txBox="1">
            <a:spLocks/>
          </p:cNvSpPr>
          <p:nvPr/>
        </p:nvSpPr>
        <p:spPr>
          <a:xfrm>
            <a:off x="1933632" y="406329"/>
            <a:ext cx="8136057" cy="188531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2573338" algn="l"/>
              </a:tabLst>
            </a:pPr>
            <a:r>
              <a:rPr lang="id-ID" sz="5400" noProof="1">
                <a:solidFill>
                  <a:srgbClr val="C00000"/>
                </a:solidFill>
                <a:latin typeface="DIN Condensed" pitchFamily="2" charset="0"/>
              </a:rPr>
              <a:t>TEKNIK PENGAMBILAN DATA INDEKS AKSES TERHADAP KEADILAN</a:t>
            </a:r>
          </a:p>
        </p:txBody>
      </p:sp>
      <p:sp>
        <p:nvSpPr>
          <p:cNvPr id="4" name="TextBox 3">
            <a:extLst>
              <a:ext uri="{FF2B5EF4-FFF2-40B4-BE49-F238E27FC236}">
                <a16:creationId xmlns:a16="http://schemas.microsoft.com/office/drawing/2014/main" id="{1D745BA9-4F69-9541-A843-2D247FDC2F34}"/>
              </a:ext>
            </a:extLst>
          </p:cNvPr>
          <p:cNvSpPr txBox="1"/>
          <p:nvPr/>
        </p:nvSpPr>
        <p:spPr>
          <a:xfrm>
            <a:off x="993421" y="2101009"/>
            <a:ext cx="10509956" cy="769441"/>
          </a:xfrm>
          <a:prstGeom prst="rect">
            <a:avLst/>
          </a:prstGeom>
          <a:noFill/>
        </p:spPr>
        <p:txBody>
          <a:bodyPr wrap="square" rtlCol="0">
            <a:spAutoFit/>
          </a:bodyPr>
          <a:lstStyle/>
          <a:p>
            <a:pPr algn="ctr"/>
            <a:r>
              <a:rPr lang="en-US" sz="2800" b="1" dirty="0">
                <a:solidFill>
                  <a:schemeClr val="tx2">
                    <a:lumMod val="75000"/>
                  </a:schemeClr>
                </a:solidFill>
                <a:latin typeface="Tw Cen MT" panose="020B0602020104020603" pitchFamily="34" charset="77"/>
              </a:rPr>
              <a:t>SURVEI MASYARAKAT</a:t>
            </a:r>
          </a:p>
          <a:p>
            <a:pPr algn="ctr"/>
            <a:r>
              <a:rPr lang="id-ID" sz="1600" noProof="1">
                <a:solidFill>
                  <a:schemeClr val="tx2">
                    <a:lumMod val="75000"/>
                  </a:schemeClr>
                </a:solidFill>
                <a:latin typeface="Tw Cen MT" panose="020B0602020104020603" pitchFamily="34" charset="77"/>
              </a:rPr>
              <a:t>Dilakukan pada 2040 responden di 34 provinsi di Indonesia</a:t>
            </a:r>
          </a:p>
        </p:txBody>
      </p:sp>
      <p:sp>
        <p:nvSpPr>
          <p:cNvPr id="5" name="TextBox 4">
            <a:extLst>
              <a:ext uri="{FF2B5EF4-FFF2-40B4-BE49-F238E27FC236}">
                <a16:creationId xmlns:a16="http://schemas.microsoft.com/office/drawing/2014/main" id="{9CD3A6AA-8886-5741-A850-CA7EEC3F0E38}"/>
              </a:ext>
            </a:extLst>
          </p:cNvPr>
          <p:cNvSpPr txBox="1"/>
          <p:nvPr/>
        </p:nvSpPr>
        <p:spPr>
          <a:xfrm>
            <a:off x="3662228" y="3138069"/>
            <a:ext cx="5172341" cy="1446550"/>
          </a:xfrm>
          <a:prstGeom prst="rect">
            <a:avLst/>
          </a:prstGeom>
          <a:noFill/>
        </p:spPr>
        <p:txBody>
          <a:bodyPr wrap="square" rtlCol="0">
            <a:spAutoFit/>
          </a:bodyPr>
          <a:lstStyle/>
          <a:p>
            <a:pPr algn="ctr"/>
            <a:r>
              <a:rPr lang="en-US" sz="2800" b="1" dirty="0">
                <a:solidFill>
                  <a:schemeClr val="tx2">
                    <a:lumMod val="75000"/>
                  </a:schemeClr>
                </a:solidFill>
                <a:latin typeface="Tw Cen MT" panose="020B0602020104020603" pitchFamily="34" charset="77"/>
              </a:rPr>
              <a:t>WAWANCARA PAKAR</a:t>
            </a:r>
          </a:p>
          <a:p>
            <a:pPr lvl="0" algn="ctr"/>
            <a:r>
              <a:rPr lang="id-ID" sz="1600" noProof="1">
                <a:solidFill>
                  <a:srgbClr val="44546A">
                    <a:lumMod val="75000"/>
                  </a:srgbClr>
                </a:solidFill>
                <a:latin typeface="Tw Cen MT" panose="020B0602020104020603" pitchFamily="34" charset="77"/>
              </a:rPr>
              <a:t>Dilakukan pada 18 pakar di 17 keahlian terkait akses terhadap keadilan</a:t>
            </a:r>
          </a:p>
          <a:p>
            <a:pPr algn="ctr"/>
            <a:endParaRPr lang="en-US" sz="2800" b="1" dirty="0">
              <a:solidFill>
                <a:schemeClr val="tx2">
                  <a:lumMod val="75000"/>
                </a:schemeClr>
              </a:solidFill>
              <a:latin typeface="Tw Cen MT" panose="020B0602020104020603" pitchFamily="34" charset="77"/>
            </a:endParaRPr>
          </a:p>
        </p:txBody>
      </p:sp>
      <p:sp>
        <p:nvSpPr>
          <p:cNvPr id="7" name="TextBox 6">
            <a:extLst>
              <a:ext uri="{FF2B5EF4-FFF2-40B4-BE49-F238E27FC236}">
                <a16:creationId xmlns:a16="http://schemas.microsoft.com/office/drawing/2014/main" id="{16A8B241-2BFB-7B4F-87C5-E9CA32A3FEA9}"/>
              </a:ext>
            </a:extLst>
          </p:cNvPr>
          <p:cNvSpPr txBox="1"/>
          <p:nvPr/>
        </p:nvSpPr>
        <p:spPr>
          <a:xfrm>
            <a:off x="2459461" y="4409959"/>
            <a:ext cx="7577873" cy="1200329"/>
          </a:xfrm>
          <a:prstGeom prst="rect">
            <a:avLst/>
          </a:prstGeom>
          <a:noFill/>
        </p:spPr>
        <p:txBody>
          <a:bodyPr wrap="square" rtlCol="0">
            <a:spAutoFit/>
          </a:bodyPr>
          <a:lstStyle/>
          <a:p>
            <a:pPr algn="ctr"/>
            <a:r>
              <a:rPr lang="en-US" sz="2800" b="1" dirty="0">
                <a:solidFill>
                  <a:schemeClr val="tx2">
                    <a:lumMod val="75000"/>
                  </a:schemeClr>
                </a:solidFill>
                <a:latin typeface="Tw Cen MT" panose="020B0602020104020603" pitchFamily="34" charset="77"/>
              </a:rPr>
              <a:t>ANALISIS DATA ADMINISTRATIF</a:t>
            </a:r>
          </a:p>
          <a:p>
            <a:pPr lvl="0" algn="ctr"/>
            <a:r>
              <a:rPr lang="id-ID" sz="1600" noProof="1">
                <a:solidFill>
                  <a:srgbClr val="44546A">
                    <a:lumMod val="75000"/>
                  </a:srgbClr>
                </a:solidFill>
                <a:latin typeface="Tw Cen MT" panose="020B0602020104020603" pitchFamily="34" charset="77"/>
              </a:rPr>
              <a:t>Dilakukan pada 33 lembaga formal penyelesaian permasalahan hukum</a:t>
            </a:r>
          </a:p>
          <a:p>
            <a:pPr algn="ctr"/>
            <a:endParaRPr lang="en-US" sz="2800" b="1" dirty="0">
              <a:solidFill>
                <a:schemeClr val="tx2">
                  <a:lumMod val="75000"/>
                </a:schemeClr>
              </a:solidFill>
              <a:latin typeface="Tw Cen MT" panose="020B0602020104020603" pitchFamily="34" charset="77"/>
            </a:endParaRPr>
          </a:p>
        </p:txBody>
      </p:sp>
      <p:pic>
        <p:nvPicPr>
          <p:cNvPr id="8" name="Picture 7">
            <a:extLst>
              <a:ext uri="{FF2B5EF4-FFF2-40B4-BE49-F238E27FC236}">
                <a16:creationId xmlns:a16="http://schemas.microsoft.com/office/drawing/2014/main" id="{DD5A35DE-CBF7-AC44-9ECA-5696D7897C52}"/>
              </a:ext>
            </a:extLst>
          </p:cNvPr>
          <p:cNvPicPr>
            <a:picLocks noChangeAspect="1"/>
          </p:cNvPicPr>
          <p:nvPr/>
        </p:nvPicPr>
        <p:blipFill>
          <a:blip r:embed="rId2"/>
          <a:stretch>
            <a:fillRect/>
          </a:stretch>
        </p:blipFill>
        <p:spPr>
          <a:xfrm>
            <a:off x="2702859" y="5920294"/>
            <a:ext cx="6786282" cy="937706"/>
          </a:xfrm>
          <a:prstGeom prst="rect">
            <a:avLst/>
          </a:prstGeom>
        </p:spPr>
      </p:pic>
    </p:spTree>
    <p:extLst>
      <p:ext uri="{BB962C8B-B14F-4D97-AF65-F5344CB8AC3E}">
        <p14:creationId xmlns:p14="http://schemas.microsoft.com/office/powerpoint/2010/main" val="320542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289" y="65952"/>
            <a:ext cx="5483578" cy="952501"/>
          </a:xfrm>
          <a:ln>
            <a:solidFill>
              <a:srgbClr val="C00000"/>
            </a:solidFill>
          </a:ln>
        </p:spPr>
        <p:txBody>
          <a:bodyPr>
            <a:normAutofit fontScale="90000"/>
          </a:bodyPr>
          <a:lstStyle/>
          <a:p>
            <a:pPr algn="ctr"/>
            <a:r>
              <a:rPr lang="en-US" sz="6000" b="1" dirty="0">
                <a:solidFill>
                  <a:srgbClr val="002060"/>
                </a:solidFill>
                <a:latin typeface="DIN Condensed" pitchFamily="2" charset="0"/>
              </a:rPr>
              <a:t>GAMBARAN UMUM</a:t>
            </a:r>
          </a:p>
        </p:txBody>
      </p:sp>
      <p:sp>
        <p:nvSpPr>
          <p:cNvPr id="3" name="TextBox 2">
            <a:extLst>
              <a:ext uri="{FF2B5EF4-FFF2-40B4-BE49-F238E27FC236}">
                <a16:creationId xmlns:a16="http://schemas.microsoft.com/office/drawing/2014/main" id="{6FBA4605-6768-4840-B3F6-7B924E10D258}"/>
              </a:ext>
            </a:extLst>
          </p:cNvPr>
          <p:cNvSpPr txBox="1"/>
          <p:nvPr/>
        </p:nvSpPr>
        <p:spPr>
          <a:xfrm>
            <a:off x="131149" y="7080741"/>
            <a:ext cx="9233453" cy="2862322"/>
          </a:xfrm>
          <a:prstGeom prst="rect">
            <a:avLst/>
          </a:prstGeom>
          <a:noFill/>
        </p:spPr>
        <p:txBody>
          <a:bodyPr wrap="square" rtlCol="0">
            <a:spAutoFit/>
          </a:bodyPr>
          <a:lstStyle/>
          <a:p>
            <a:pPr marL="342900" indent="-342900">
              <a:buAutoNum type="arabicPeriod"/>
            </a:pPr>
            <a:r>
              <a:rPr lang="en-US" dirty="0"/>
              <a:t>Ada yang </a:t>
            </a:r>
            <a:r>
              <a:rPr lang="en-US" dirty="0" err="1"/>
              <a:t>mengalami</a:t>
            </a:r>
            <a:r>
              <a:rPr lang="en-US" dirty="0"/>
              <a:t> </a:t>
            </a:r>
            <a:r>
              <a:rPr lang="en-US" dirty="0" err="1"/>
              <a:t>permasalahan</a:t>
            </a:r>
            <a:r>
              <a:rPr lang="en-US" dirty="0"/>
              <a:t> </a:t>
            </a:r>
            <a:r>
              <a:rPr lang="en-US" dirty="0" err="1"/>
              <a:t>hukum</a:t>
            </a:r>
            <a:r>
              <a:rPr lang="en-US" dirty="0"/>
              <a:t> </a:t>
            </a:r>
            <a:r>
              <a:rPr lang="en-US" dirty="0" err="1"/>
              <a:t>sebanyak</a:t>
            </a:r>
            <a:r>
              <a:rPr lang="en-US" dirty="0"/>
              <a:t> 60%</a:t>
            </a:r>
          </a:p>
          <a:p>
            <a:pPr marL="342900" indent="-342900">
              <a:buAutoNum type="arabicPeriod"/>
            </a:pPr>
            <a:r>
              <a:rPr lang="en-US" dirty="0"/>
              <a:t>Dan </a:t>
            </a:r>
            <a:r>
              <a:rPr lang="en-US" dirty="0" err="1"/>
              <a:t>ada</a:t>
            </a:r>
            <a:r>
              <a:rPr lang="en-US" dirty="0"/>
              <a:t> yang </a:t>
            </a:r>
            <a:r>
              <a:rPr lang="en-US" i="1" dirty="0"/>
              <a:t>do nothing </a:t>
            </a:r>
            <a:r>
              <a:rPr lang="en-US" dirty="0" err="1"/>
              <a:t>sebesar</a:t>
            </a:r>
            <a:r>
              <a:rPr lang="en-US" dirty="0"/>
              <a:t> </a:t>
            </a:r>
            <a:r>
              <a:rPr lang="en-US" dirty="0" err="1"/>
              <a:t>berapa</a:t>
            </a:r>
            <a:endParaRPr lang="en-US" dirty="0"/>
          </a:p>
          <a:p>
            <a:pPr marL="342900" indent="-342900">
              <a:buAutoNum type="arabicPeriod"/>
            </a:pPr>
            <a:r>
              <a:rPr lang="en-US" dirty="0" err="1"/>
              <a:t>Alasan</a:t>
            </a:r>
            <a:r>
              <a:rPr lang="en-US" dirty="0"/>
              <a:t> do nothing </a:t>
            </a:r>
            <a:r>
              <a:rPr lang="en-US" dirty="0" err="1"/>
              <a:t>kenapa</a:t>
            </a:r>
            <a:endParaRPr lang="en-US" dirty="0"/>
          </a:p>
          <a:p>
            <a:pPr marL="342900" indent="-342900">
              <a:buAutoNum type="arabicPeriod"/>
            </a:pPr>
            <a:r>
              <a:rPr lang="en-US" dirty="0" err="1"/>
              <a:t>Takdir</a:t>
            </a:r>
            <a:r>
              <a:rPr lang="en-US" dirty="0"/>
              <a:t> </a:t>
            </a:r>
            <a:r>
              <a:rPr lang="en-US" dirty="0" err="1"/>
              <a:t>sebut</a:t>
            </a:r>
            <a:r>
              <a:rPr lang="en-US" dirty="0"/>
              <a:t> juga</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err="1"/>
              <a:t>Perlu</a:t>
            </a:r>
            <a:r>
              <a:rPr lang="en-US" dirty="0"/>
              <a:t> </a:t>
            </a:r>
            <a:r>
              <a:rPr lang="en-US" dirty="0" err="1"/>
              <a:t>dimention</a:t>
            </a:r>
            <a:r>
              <a:rPr lang="en-US" dirty="0"/>
              <a:t> </a:t>
            </a:r>
            <a:r>
              <a:rPr lang="en-US" dirty="0" err="1"/>
              <a:t>karena</a:t>
            </a:r>
            <a:r>
              <a:rPr lang="en-US" dirty="0"/>
              <a:t> </a:t>
            </a:r>
            <a:r>
              <a:rPr lang="en-US" dirty="0" err="1"/>
              <a:t>keterbatasan</a:t>
            </a:r>
            <a:r>
              <a:rPr lang="en-US" dirty="0"/>
              <a:t> </a:t>
            </a:r>
            <a:r>
              <a:rPr lang="en-US" dirty="0" err="1"/>
              <a:t>waktu</a:t>
            </a:r>
            <a:r>
              <a:rPr lang="en-US" dirty="0"/>
              <a:t>, </a:t>
            </a:r>
            <a:r>
              <a:rPr lang="en-US" dirty="0" err="1"/>
              <a:t>masih</a:t>
            </a:r>
            <a:r>
              <a:rPr lang="en-US" dirty="0"/>
              <a:t> </a:t>
            </a:r>
            <a:r>
              <a:rPr lang="en-US" dirty="0" err="1"/>
              <a:t>banyak</a:t>
            </a:r>
            <a:r>
              <a:rPr lang="en-US" dirty="0"/>
              <a:t> </a:t>
            </a:r>
            <a:r>
              <a:rPr lang="en-US" dirty="0" err="1"/>
              <a:t>hal</a:t>
            </a:r>
            <a:r>
              <a:rPr lang="en-US" dirty="0"/>
              <a:t> yang </a:t>
            </a:r>
            <a:r>
              <a:rPr lang="en-US" dirty="0" err="1"/>
              <a:t>bisa</a:t>
            </a:r>
            <a:r>
              <a:rPr lang="en-US" dirty="0"/>
              <a:t> </a:t>
            </a:r>
            <a:r>
              <a:rPr lang="en-US" dirty="0" err="1"/>
              <a:t>diperdalam</a:t>
            </a:r>
            <a:r>
              <a:rPr lang="en-US" dirty="0"/>
              <a:t>, </a:t>
            </a:r>
            <a:r>
              <a:rPr lang="en-US" dirty="0" err="1"/>
              <a:t>dan</a:t>
            </a:r>
            <a:r>
              <a:rPr lang="en-US" dirty="0"/>
              <a:t> </a:t>
            </a:r>
            <a:r>
              <a:rPr lang="en-US" dirty="0" err="1"/>
              <a:t>tetap</a:t>
            </a:r>
            <a:r>
              <a:rPr lang="en-US" dirty="0"/>
              <a:t> </a:t>
            </a:r>
            <a:r>
              <a:rPr lang="en-US" dirty="0" err="1"/>
              <a:t>akan</a:t>
            </a:r>
            <a:r>
              <a:rPr lang="en-US" dirty="0"/>
              <a:t> </a:t>
            </a:r>
            <a:r>
              <a:rPr lang="en-US" dirty="0" err="1"/>
              <a:t>menerima</a:t>
            </a:r>
            <a:r>
              <a:rPr lang="en-US" dirty="0"/>
              <a:t> </a:t>
            </a:r>
            <a:r>
              <a:rPr lang="en-US" dirty="0" err="1"/>
              <a:t>masukan</a:t>
            </a:r>
            <a:r>
              <a:rPr lang="en-US" dirty="0"/>
              <a:t> </a:t>
            </a:r>
            <a:r>
              <a:rPr lang="en-US" dirty="0" err="1"/>
              <a:t>untuk</a:t>
            </a:r>
            <a:r>
              <a:rPr lang="en-US" dirty="0"/>
              <a:t> </a:t>
            </a:r>
            <a:r>
              <a:rPr lang="en-US" dirty="0" err="1"/>
              <a:t>analisis</a:t>
            </a:r>
            <a:r>
              <a:rPr lang="en-US" dirty="0"/>
              <a:t> </a:t>
            </a:r>
            <a:r>
              <a:rPr lang="en-US" dirty="0" err="1"/>
              <a:t>lebih</a:t>
            </a:r>
            <a:r>
              <a:rPr lang="en-US" dirty="0"/>
              <a:t> </a:t>
            </a:r>
            <a:r>
              <a:rPr lang="en-US" dirty="0" err="1"/>
              <a:t>lanjut</a:t>
            </a:r>
            <a:r>
              <a:rPr lang="en-US" dirty="0"/>
              <a:t> </a:t>
            </a:r>
            <a:r>
              <a:rPr lang="en-US" dirty="0" err="1"/>
              <a:t>terhadap</a:t>
            </a:r>
            <a:r>
              <a:rPr lang="en-US" dirty="0"/>
              <a:t> a2j</a:t>
            </a:r>
          </a:p>
        </p:txBody>
      </p:sp>
      <p:graphicFrame>
        <p:nvGraphicFramePr>
          <p:cNvPr id="6" name="Chart 5">
            <a:extLst>
              <a:ext uri="{FF2B5EF4-FFF2-40B4-BE49-F238E27FC236}">
                <a16:creationId xmlns:a16="http://schemas.microsoft.com/office/drawing/2014/main" id="{9FC8A5D6-50A1-644F-B016-70C0028CE975}"/>
              </a:ext>
            </a:extLst>
          </p:cNvPr>
          <p:cNvGraphicFramePr/>
          <p:nvPr>
            <p:extLst>
              <p:ext uri="{D42A27DB-BD31-4B8C-83A1-F6EECF244321}">
                <p14:modId xmlns:p14="http://schemas.microsoft.com/office/powerpoint/2010/main" val="3840841409"/>
              </p:ext>
            </p:extLst>
          </p:nvPr>
        </p:nvGraphicFramePr>
        <p:xfrm>
          <a:off x="548083" y="1065390"/>
          <a:ext cx="7794405" cy="4003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E996DC0-C1AA-864D-9297-7E6DE10E8BB2}"/>
              </a:ext>
            </a:extLst>
          </p:cNvPr>
          <p:cNvGraphicFramePr/>
          <p:nvPr>
            <p:extLst>
              <p:ext uri="{D42A27DB-BD31-4B8C-83A1-F6EECF244321}">
                <p14:modId xmlns:p14="http://schemas.microsoft.com/office/powerpoint/2010/main" val="3056816511"/>
              </p:ext>
            </p:extLst>
          </p:nvPr>
        </p:nvGraphicFramePr>
        <p:xfrm>
          <a:off x="1652461" y="3973790"/>
          <a:ext cx="8636000" cy="373369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45204FB-0DD0-A446-93DE-EAAE854B8EC5}"/>
              </a:ext>
            </a:extLst>
          </p:cNvPr>
          <p:cNvSpPr txBox="1"/>
          <p:nvPr/>
        </p:nvSpPr>
        <p:spPr>
          <a:xfrm>
            <a:off x="6494771" y="1203801"/>
            <a:ext cx="3695434" cy="2769989"/>
          </a:xfrm>
          <a:prstGeom prst="rect">
            <a:avLst/>
          </a:prstGeom>
          <a:noFill/>
          <a:ln w="28575">
            <a:solidFill>
              <a:srgbClr val="C00000"/>
            </a:solidFill>
            <a:prstDash val="dash"/>
          </a:ln>
        </p:spPr>
        <p:txBody>
          <a:bodyPr wrap="square" rtlCol="0">
            <a:spAutoFit/>
          </a:bodyPr>
          <a:lstStyle/>
          <a:p>
            <a:pPr algn="ctr"/>
            <a:endParaRPr lang="en-US" b="1" dirty="0">
              <a:solidFill>
                <a:schemeClr val="accent1">
                  <a:lumMod val="75000"/>
                </a:schemeClr>
              </a:solidFill>
              <a:latin typeface="Tw Cen MT" panose="020B0602020104020603" pitchFamily="34" charset="77"/>
            </a:endParaRPr>
          </a:p>
          <a:p>
            <a:pPr algn="ctr"/>
            <a:r>
              <a:rPr lang="en-US" b="1" dirty="0">
                <a:solidFill>
                  <a:schemeClr val="accent1">
                    <a:lumMod val="75000"/>
                  </a:schemeClr>
                </a:solidFill>
                <a:latin typeface="Tw Cen MT" panose="020B0602020104020603" pitchFamily="34" charset="77"/>
              </a:rPr>
              <a:t>PENYEBAB TERJADI PERMASALAHAN HUKUM</a:t>
            </a:r>
            <a:endParaRPr lang="en-US" b="1" i="1" dirty="0">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51,1%</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Berpendapat bahwa permasalahan hukum yang dialami karena </a:t>
            </a:r>
            <a:r>
              <a:rPr lang="id-ID" b="1" i="1" noProof="1">
                <a:solidFill>
                  <a:srgbClr val="C00000"/>
                </a:solidFill>
                <a:latin typeface="Tw Cen MT" panose="020B0602020104020603" pitchFamily="34" charset="77"/>
              </a:rPr>
              <a:t>Nasib/Takdir</a:t>
            </a:r>
          </a:p>
          <a:p>
            <a:pPr algn="ctr"/>
            <a:r>
              <a:rPr lang="id-ID" b="1" i="1" noProof="1">
                <a:solidFill>
                  <a:schemeClr val="accent1">
                    <a:lumMod val="75000"/>
                  </a:schemeClr>
                </a:solidFill>
                <a:latin typeface="Tw Cen MT" panose="020B0602020104020603" pitchFamily="34" charset="77"/>
              </a:rPr>
              <a:t> </a:t>
            </a:r>
            <a:r>
              <a:rPr lang="id-ID" sz="1200" b="1" i="1" noProof="1">
                <a:solidFill>
                  <a:schemeClr val="accent1">
                    <a:lumMod val="75000"/>
                  </a:schemeClr>
                </a:solidFill>
                <a:latin typeface="Tw Cen MT" panose="020B0602020104020603" pitchFamily="34" charset="77"/>
              </a:rPr>
              <a:t>n=4196</a:t>
            </a:r>
            <a:endParaRPr lang="id-ID" b="1" i="1" noProof="1">
              <a:solidFill>
                <a:schemeClr val="accent1">
                  <a:lumMod val="75000"/>
                </a:schemeClr>
              </a:solidFill>
              <a:latin typeface="Tw Cen MT" panose="020B0602020104020603" pitchFamily="34" charset="77"/>
            </a:endParaRPr>
          </a:p>
        </p:txBody>
      </p:sp>
      <p:sp>
        <p:nvSpPr>
          <p:cNvPr id="12" name="Bent Arrow 11">
            <a:extLst>
              <a:ext uri="{FF2B5EF4-FFF2-40B4-BE49-F238E27FC236}">
                <a16:creationId xmlns:a16="http://schemas.microsoft.com/office/drawing/2014/main" id="{EDF08A41-5C53-0D46-96A7-C7A39FE48FED}"/>
              </a:ext>
            </a:extLst>
          </p:cNvPr>
          <p:cNvSpPr/>
          <p:nvPr/>
        </p:nvSpPr>
        <p:spPr>
          <a:xfrm rot="13868879" flipH="1">
            <a:off x="2444115" y="3355749"/>
            <a:ext cx="595348" cy="1010304"/>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4EBBDB3A-8BE1-CF4F-A0B0-0369578F6A73}"/>
              </a:ext>
            </a:extLst>
          </p:cNvPr>
          <p:cNvSpPr/>
          <p:nvPr/>
        </p:nvSpPr>
        <p:spPr>
          <a:xfrm rot="6643094" flipH="1">
            <a:off x="5675061" y="3380975"/>
            <a:ext cx="535041" cy="1483546"/>
          </a:xfrm>
          <a:prstGeom prst="bentArrow">
            <a:avLst>
              <a:gd name="adj1" fmla="val 25000"/>
              <a:gd name="adj2" fmla="val 25000"/>
              <a:gd name="adj3" fmla="val 32045"/>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780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7956" y="322470"/>
            <a:ext cx="5483578" cy="952501"/>
          </a:xfrm>
          <a:ln>
            <a:solidFill>
              <a:srgbClr val="C00000"/>
            </a:solidFill>
          </a:ln>
        </p:spPr>
        <p:txBody>
          <a:bodyPr>
            <a:normAutofit fontScale="90000"/>
          </a:bodyPr>
          <a:lstStyle/>
          <a:p>
            <a:pPr algn="ctr"/>
            <a:r>
              <a:rPr lang="en-US" sz="6000" b="1" dirty="0">
                <a:solidFill>
                  <a:srgbClr val="002060"/>
                </a:solidFill>
                <a:latin typeface="DIN Condensed" pitchFamily="2" charset="0"/>
              </a:rPr>
              <a:t>GAMBARAN UMUM</a:t>
            </a:r>
          </a:p>
        </p:txBody>
      </p:sp>
      <p:graphicFrame>
        <p:nvGraphicFramePr>
          <p:cNvPr id="7" name="Chart 6">
            <a:extLst>
              <a:ext uri="{FF2B5EF4-FFF2-40B4-BE49-F238E27FC236}">
                <a16:creationId xmlns:a16="http://schemas.microsoft.com/office/drawing/2014/main" id="{B255FABA-9FA2-5043-ACE7-5C416161B64E}"/>
              </a:ext>
            </a:extLst>
          </p:cNvPr>
          <p:cNvGraphicFramePr/>
          <p:nvPr>
            <p:extLst>
              <p:ext uri="{D42A27DB-BD31-4B8C-83A1-F6EECF244321}">
                <p14:modId xmlns:p14="http://schemas.microsoft.com/office/powerpoint/2010/main" val="3629432966"/>
              </p:ext>
            </p:extLst>
          </p:nvPr>
        </p:nvGraphicFramePr>
        <p:xfrm>
          <a:off x="778987" y="1839836"/>
          <a:ext cx="6258102" cy="38097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9DFAA79-9F94-AD49-961F-E8F20AA33BF1}"/>
              </a:ext>
            </a:extLst>
          </p:cNvPr>
          <p:cNvSpPr txBox="1"/>
          <p:nvPr/>
        </p:nvSpPr>
        <p:spPr>
          <a:xfrm>
            <a:off x="8011078" y="1432800"/>
            <a:ext cx="3815645" cy="2215991"/>
          </a:xfrm>
          <a:prstGeom prst="rect">
            <a:avLst/>
          </a:prstGeom>
          <a:noFill/>
          <a:ln w="28575">
            <a:solidFill>
              <a:srgbClr val="C00000"/>
            </a:solidFill>
            <a:prstDash val="dash"/>
          </a:ln>
        </p:spPr>
        <p:txBody>
          <a:bodyPr wrap="square" rtlCol="0">
            <a:spAutoFit/>
          </a:bodyPr>
          <a:lstStyle/>
          <a:p>
            <a:pPr algn="ctr"/>
            <a:r>
              <a:rPr lang="en-US" b="1" dirty="0">
                <a:solidFill>
                  <a:schemeClr val="accent1">
                    <a:lumMod val="75000"/>
                  </a:schemeClr>
                </a:solidFill>
                <a:latin typeface="Tw Cen MT" panose="020B0602020104020603" pitchFamily="34" charset="77"/>
              </a:rPr>
              <a:t>ALASAN TIDAK MELAKUKAN TINDAKAN </a:t>
            </a:r>
            <a:r>
              <a:rPr lang="en-US" b="1" i="1" dirty="0">
                <a:solidFill>
                  <a:schemeClr val="accent1">
                    <a:lumMod val="75000"/>
                  </a:schemeClr>
                </a:solidFill>
                <a:latin typeface="Tw Cen MT" panose="020B0602020104020603" pitchFamily="34" charset="77"/>
              </a:rPr>
              <a:t>(DO NOTHING)</a:t>
            </a:r>
          </a:p>
          <a:p>
            <a:pPr algn="ctr"/>
            <a:endParaRPr lang="en-US" b="1" i="1" dirty="0">
              <a:solidFill>
                <a:schemeClr val="accent1">
                  <a:lumMod val="75000"/>
                </a:schemeClr>
              </a:solidFill>
              <a:latin typeface="Tw Cen MT" panose="020B0602020104020603" pitchFamily="34" charset="77"/>
            </a:endParaRPr>
          </a:p>
          <a:p>
            <a:pPr algn="ctr"/>
            <a:r>
              <a:rPr lang="en-US" sz="4800" b="1" dirty="0">
                <a:solidFill>
                  <a:srgbClr val="C00000"/>
                </a:solidFill>
                <a:latin typeface="Tw Cen MT" panose="020B0602020104020603" pitchFamily="34" charset="77"/>
              </a:rPr>
              <a:t>42,2%</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Takut permasalahan menjadi semakin rumit jika menggunakan mekanisme itu</a:t>
            </a:r>
          </a:p>
        </p:txBody>
      </p:sp>
      <p:sp>
        <p:nvSpPr>
          <p:cNvPr id="10" name="Bent Arrow 9">
            <a:extLst>
              <a:ext uri="{FF2B5EF4-FFF2-40B4-BE49-F238E27FC236}">
                <a16:creationId xmlns:a16="http://schemas.microsoft.com/office/drawing/2014/main" id="{A68BDA9A-F7F3-B748-8A25-369762EB8020}"/>
              </a:ext>
            </a:extLst>
          </p:cNvPr>
          <p:cNvSpPr/>
          <p:nvPr/>
        </p:nvSpPr>
        <p:spPr>
          <a:xfrm rot="3637132">
            <a:off x="6481718" y="1522738"/>
            <a:ext cx="677862" cy="2106123"/>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ent Arrow 5">
            <a:extLst>
              <a:ext uri="{FF2B5EF4-FFF2-40B4-BE49-F238E27FC236}">
                <a16:creationId xmlns:a16="http://schemas.microsoft.com/office/drawing/2014/main" id="{BDAE1DC7-8272-164F-86E2-13CC3C96BEF8}"/>
              </a:ext>
            </a:extLst>
          </p:cNvPr>
          <p:cNvSpPr/>
          <p:nvPr/>
        </p:nvSpPr>
        <p:spPr>
          <a:xfrm rot="7021821" flipH="1">
            <a:off x="6696316" y="3795522"/>
            <a:ext cx="894607" cy="2106123"/>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63CA67FD-C9B4-7644-83CC-4454F9CDC0A8}"/>
              </a:ext>
            </a:extLst>
          </p:cNvPr>
          <p:cNvSpPr txBox="1"/>
          <p:nvPr/>
        </p:nvSpPr>
        <p:spPr>
          <a:xfrm>
            <a:off x="8284934" y="4232568"/>
            <a:ext cx="3815645" cy="1938992"/>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14,4%</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Masyarakat yang tidak melakukan tindakan (do nothing), memiliki permasalahan di isu </a:t>
            </a:r>
            <a:r>
              <a:rPr lang="id-ID" b="1" i="1" noProof="1">
                <a:solidFill>
                  <a:srgbClr val="C00000"/>
                </a:solidFill>
                <a:latin typeface="Tw Cen MT" panose="020B0602020104020603" pitchFamily="34" charset="77"/>
              </a:rPr>
              <a:t>Kriminalitas</a:t>
            </a:r>
            <a:r>
              <a:rPr lang="id-ID" b="1" i="1" noProof="1">
                <a:solidFill>
                  <a:schemeClr val="accent1">
                    <a:lumMod val="75000"/>
                  </a:schemeClr>
                </a:solidFill>
                <a:latin typeface="Tw Cen MT" panose="020B0602020104020603" pitchFamily="34" charset="77"/>
              </a:rPr>
              <a:t> seperti pencurian dan penipuan</a:t>
            </a:r>
          </a:p>
        </p:txBody>
      </p:sp>
      <p:sp>
        <p:nvSpPr>
          <p:cNvPr id="11" name="Bent Arrow 10">
            <a:extLst>
              <a:ext uri="{FF2B5EF4-FFF2-40B4-BE49-F238E27FC236}">
                <a16:creationId xmlns:a16="http://schemas.microsoft.com/office/drawing/2014/main" id="{6BF683EE-24CB-3C48-A1B0-CC3B191B1C9C}"/>
              </a:ext>
            </a:extLst>
          </p:cNvPr>
          <p:cNvSpPr/>
          <p:nvPr/>
        </p:nvSpPr>
        <p:spPr>
          <a:xfrm rot="7891495">
            <a:off x="6008207" y="4785309"/>
            <a:ext cx="827079" cy="2106123"/>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E67F1B3C-5625-D644-BAD4-31BEE1930CE2}"/>
              </a:ext>
            </a:extLst>
          </p:cNvPr>
          <p:cNvSpPr txBox="1"/>
          <p:nvPr/>
        </p:nvSpPr>
        <p:spPr>
          <a:xfrm>
            <a:off x="3952125" y="5540937"/>
            <a:ext cx="1099907" cy="369332"/>
          </a:xfrm>
          <a:prstGeom prst="rect">
            <a:avLst/>
          </a:prstGeom>
          <a:noFill/>
          <a:ln w="28575">
            <a:solidFill>
              <a:srgbClr val="C00000"/>
            </a:solidFill>
            <a:prstDash val="dash"/>
          </a:ln>
        </p:spPr>
        <p:txBody>
          <a:bodyPr wrap="square" rtlCol="0">
            <a:spAutoFit/>
          </a:bodyPr>
          <a:lstStyle/>
          <a:p>
            <a:pPr algn="ctr"/>
            <a:r>
              <a:rPr lang="en-US" b="1" i="1" noProof="1">
                <a:solidFill>
                  <a:schemeClr val="accent1">
                    <a:lumMod val="75000"/>
                  </a:schemeClr>
                </a:solidFill>
                <a:latin typeface="Tw Cen MT" panose="020B0602020104020603" pitchFamily="34" charset="77"/>
              </a:rPr>
              <a:t>n=2040</a:t>
            </a:r>
            <a:endParaRPr lang="id-ID" b="1" i="1" noProof="1">
              <a:solidFill>
                <a:schemeClr val="accent1">
                  <a:lumMod val="75000"/>
                </a:schemeClr>
              </a:solidFill>
              <a:latin typeface="Tw Cen MT" panose="020B0602020104020603" pitchFamily="34" charset="77"/>
            </a:endParaRPr>
          </a:p>
        </p:txBody>
      </p:sp>
    </p:spTree>
    <p:extLst>
      <p:ext uri="{BB962C8B-B14F-4D97-AF65-F5344CB8AC3E}">
        <p14:creationId xmlns:p14="http://schemas.microsoft.com/office/powerpoint/2010/main" val="383389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7956" y="322470"/>
            <a:ext cx="5483578" cy="952501"/>
          </a:xfrm>
          <a:ln>
            <a:solidFill>
              <a:srgbClr val="C00000"/>
            </a:solidFill>
          </a:ln>
        </p:spPr>
        <p:txBody>
          <a:bodyPr>
            <a:normAutofit fontScale="90000"/>
          </a:bodyPr>
          <a:lstStyle/>
          <a:p>
            <a:pPr algn="ctr"/>
            <a:r>
              <a:rPr lang="en-US" sz="6000" b="1" dirty="0">
                <a:solidFill>
                  <a:srgbClr val="002060"/>
                </a:solidFill>
                <a:latin typeface="DIN Condensed" pitchFamily="2" charset="0"/>
              </a:rPr>
              <a:t>GAMBARAN UMUM</a:t>
            </a:r>
          </a:p>
        </p:txBody>
      </p:sp>
      <p:sp>
        <p:nvSpPr>
          <p:cNvPr id="8" name="TextBox 7">
            <a:extLst>
              <a:ext uri="{FF2B5EF4-FFF2-40B4-BE49-F238E27FC236}">
                <a16:creationId xmlns:a16="http://schemas.microsoft.com/office/drawing/2014/main" id="{69DFAA79-9F94-AD49-961F-E8F20AA33BF1}"/>
              </a:ext>
            </a:extLst>
          </p:cNvPr>
          <p:cNvSpPr txBox="1"/>
          <p:nvPr/>
        </p:nvSpPr>
        <p:spPr>
          <a:xfrm>
            <a:off x="1283706" y="1857343"/>
            <a:ext cx="3815645" cy="1384995"/>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52%</a:t>
            </a:r>
            <a:endParaRPr lang="en-US" b="1" dirty="0">
              <a:solidFill>
                <a:srgbClr val="C00000"/>
              </a:solidFill>
              <a:latin typeface="Tw Cen MT" panose="020B0602020104020603" pitchFamily="34" charset="77"/>
            </a:endParaRPr>
          </a:p>
          <a:p>
            <a:pPr algn="ctr"/>
            <a:r>
              <a:rPr lang="id-ID" b="1" i="1" noProof="1">
                <a:solidFill>
                  <a:schemeClr val="accent1">
                    <a:lumMod val="75000"/>
                  </a:schemeClr>
                </a:solidFill>
                <a:latin typeface="Tw Cen MT" panose="020B0602020104020603" pitchFamily="34" charset="77"/>
              </a:rPr>
              <a:t>Masyarakat yang tidak melakukan tindakan (do nothing) adalah </a:t>
            </a:r>
            <a:r>
              <a:rPr lang="id-ID" b="1" i="1" u="sng" noProof="1">
                <a:solidFill>
                  <a:srgbClr val="C00000"/>
                </a:solidFill>
                <a:latin typeface="Tw Cen MT" panose="020B0602020104020603" pitchFamily="34" charset="77"/>
              </a:rPr>
              <a:t>Perempuan</a:t>
            </a:r>
          </a:p>
        </p:txBody>
      </p:sp>
      <p:sp>
        <p:nvSpPr>
          <p:cNvPr id="10" name="Bent Arrow 9">
            <a:extLst>
              <a:ext uri="{FF2B5EF4-FFF2-40B4-BE49-F238E27FC236}">
                <a16:creationId xmlns:a16="http://schemas.microsoft.com/office/drawing/2014/main" id="{A68BDA9A-F7F3-B748-8A25-369762EB8020}"/>
              </a:ext>
            </a:extLst>
          </p:cNvPr>
          <p:cNvSpPr/>
          <p:nvPr/>
        </p:nvSpPr>
        <p:spPr>
          <a:xfrm rot="11863953" flipH="1">
            <a:off x="1403950" y="76797"/>
            <a:ext cx="756660" cy="1617833"/>
          </a:xfrm>
          <a:prstGeom prst="bentArrow">
            <a:avLst>
              <a:gd name="adj1" fmla="val 25000"/>
              <a:gd name="adj2" fmla="val 25000"/>
              <a:gd name="adj3" fmla="val 32045"/>
              <a:gd name="adj4" fmla="val 563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08435869-5D57-BF44-A85B-164620836EE5}"/>
              </a:ext>
            </a:extLst>
          </p:cNvPr>
          <p:cNvSpPr txBox="1"/>
          <p:nvPr/>
        </p:nvSpPr>
        <p:spPr>
          <a:xfrm>
            <a:off x="1077278" y="3328254"/>
            <a:ext cx="2114250" cy="2492990"/>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38%</a:t>
            </a:r>
          </a:p>
          <a:p>
            <a:pPr algn="ctr"/>
            <a:r>
              <a:rPr lang="id-ID" b="1" i="1" noProof="1">
                <a:solidFill>
                  <a:schemeClr val="accent1">
                    <a:lumMod val="75000"/>
                  </a:schemeClr>
                </a:solidFill>
                <a:latin typeface="Tw Cen MT" panose="020B0602020104020603" pitchFamily="34" charset="77"/>
              </a:rPr>
              <a:t>Perempuan yang do nothing beralasan bahwa mereka </a:t>
            </a:r>
            <a:r>
              <a:rPr lang="id-ID" b="1" i="1" noProof="1">
                <a:solidFill>
                  <a:srgbClr val="C00000"/>
                </a:solidFill>
                <a:latin typeface="Tw Cen MT" panose="020B0602020104020603" pitchFamily="34" charset="77"/>
              </a:rPr>
              <a:t>merasa takut </a:t>
            </a:r>
            <a:r>
              <a:rPr lang="id-ID" b="1" i="1" noProof="1">
                <a:solidFill>
                  <a:schemeClr val="accent1">
                    <a:lumMod val="75000"/>
                  </a:schemeClr>
                </a:solidFill>
                <a:latin typeface="Tw Cen MT" panose="020B0602020104020603" pitchFamily="34" charset="77"/>
              </a:rPr>
              <a:t>jika permasalahan semakin rumit </a:t>
            </a:r>
            <a:endParaRPr lang="id-ID" b="1" i="1" noProof="1">
              <a:solidFill>
                <a:srgbClr val="C00000"/>
              </a:solidFill>
              <a:latin typeface="Tw Cen MT" panose="020B0602020104020603" pitchFamily="34" charset="77"/>
            </a:endParaRPr>
          </a:p>
        </p:txBody>
      </p:sp>
      <p:sp>
        <p:nvSpPr>
          <p:cNvPr id="9" name="TextBox 8">
            <a:extLst>
              <a:ext uri="{FF2B5EF4-FFF2-40B4-BE49-F238E27FC236}">
                <a16:creationId xmlns:a16="http://schemas.microsoft.com/office/drawing/2014/main" id="{B6940EAA-E502-884C-B940-5770A7349B4A}"/>
              </a:ext>
            </a:extLst>
          </p:cNvPr>
          <p:cNvSpPr txBox="1"/>
          <p:nvPr/>
        </p:nvSpPr>
        <p:spPr>
          <a:xfrm>
            <a:off x="3319336" y="3328254"/>
            <a:ext cx="2114250" cy="1938992"/>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34%</a:t>
            </a:r>
          </a:p>
          <a:p>
            <a:pPr algn="ctr"/>
            <a:r>
              <a:rPr lang="id-ID" b="1" i="1" noProof="1">
                <a:solidFill>
                  <a:schemeClr val="accent1">
                    <a:lumMod val="75000"/>
                  </a:schemeClr>
                </a:solidFill>
                <a:latin typeface="Tw Cen MT" panose="020B0602020104020603" pitchFamily="34" charset="77"/>
              </a:rPr>
              <a:t>Perempuan yang do nothing bekerja sebagai </a:t>
            </a:r>
            <a:r>
              <a:rPr lang="id-ID" b="1" i="1" noProof="1">
                <a:solidFill>
                  <a:srgbClr val="C00000"/>
                </a:solidFill>
                <a:latin typeface="Tw Cen MT" panose="020B0602020104020603" pitchFamily="34" charset="77"/>
              </a:rPr>
              <a:t>Ibu Rumah Tangga</a:t>
            </a:r>
          </a:p>
        </p:txBody>
      </p:sp>
      <p:sp>
        <p:nvSpPr>
          <p:cNvPr id="11" name="TextBox 10">
            <a:extLst>
              <a:ext uri="{FF2B5EF4-FFF2-40B4-BE49-F238E27FC236}">
                <a16:creationId xmlns:a16="http://schemas.microsoft.com/office/drawing/2014/main" id="{8F1FDBDD-2C17-0949-8955-16423E1074B5}"/>
              </a:ext>
            </a:extLst>
          </p:cNvPr>
          <p:cNvSpPr txBox="1"/>
          <p:nvPr/>
        </p:nvSpPr>
        <p:spPr>
          <a:xfrm>
            <a:off x="6828165" y="2773083"/>
            <a:ext cx="2242058" cy="1661993"/>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39%</a:t>
            </a:r>
          </a:p>
          <a:p>
            <a:pPr algn="ctr"/>
            <a:r>
              <a:rPr lang="id-ID" b="1" i="1" noProof="1">
                <a:solidFill>
                  <a:schemeClr val="accent1">
                    <a:lumMod val="75000"/>
                  </a:schemeClr>
                </a:solidFill>
                <a:latin typeface="Tw Cen MT" panose="020B0602020104020603" pitchFamily="34" charset="77"/>
              </a:rPr>
              <a:t>Perempuan mengalami permasalahan </a:t>
            </a:r>
            <a:r>
              <a:rPr lang="id-ID" b="1" i="1" noProof="1">
                <a:solidFill>
                  <a:srgbClr val="C00000"/>
                </a:solidFill>
                <a:latin typeface="Tw Cen MT" panose="020B0602020104020603" pitchFamily="34" charset="77"/>
              </a:rPr>
              <a:t>Keluarga &amp; Anak</a:t>
            </a:r>
          </a:p>
        </p:txBody>
      </p:sp>
      <p:sp>
        <p:nvSpPr>
          <p:cNvPr id="13" name="TextBox 12">
            <a:extLst>
              <a:ext uri="{FF2B5EF4-FFF2-40B4-BE49-F238E27FC236}">
                <a16:creationId xmlns:a16="http://schemas.microsoft.com/office/drawing/2014/main" id="{418906E3-2704-D64F-B67B-4E535513EEE0}"/>
              </a:ext>
            </a:extLst>
          </p:cNvPr>
          <p:cNvSpPr txBox="1"/>
          <p:nvPr/>
        </p:nvSpPr>
        <p:spPr>
          <a:xfrm>
            <a:off x="6828165" y="4574749"/>
            <a:ext cx="2242058" cy="830997"/>
          </a:xfrm>
          <a:prstGeom prst="rect">
            <a:avLst/>
          </a:prstGeom>
          <a:noFill/>
          <a:ln w="28575">
            <a:solidFill>
              <a:srgbClr val="C00000"/>
            </a:solidFill>
            <a:prstDash val="dash"/>
          </a:ln>
        </p:spPr>
        <p:txBody>
          <a:bodyPr wrap="square" rtlCol="0">
            <a:spAutoFit/>
          </a:bodyPr>
          <a:lstStyle/>
          <a:p>
            <a:pPr algn="ctr"/>
            <a:r>
              <a:rPr lang="en-US" sz="3600" b="1" dirty="0">
                <a:solidFill>
                  <a:srgbClr val="C00000"/>
                </a:solidFill>
                <a:latin typeface="Tw Cen MT" panose="020B0602020104020603" pitchFamily="34" charset="77"/>
              </a:rPr>
              <a:t>40%</a:t>
            </a:r>
          </a:p>
          <a:p>
            <a:pPr algn="ctr"/>
            <a:r>
              <a:rPr lang="id-ID" sz="1200" b="1" i="1" noProof="1">
                <a:solidFill>
                  <a:schemeClr val="accent1">
                    <a:lumMod val="75000"/>
                  </a:schemeClr>
                </a:solidFill>
                <a:latin typeface="Tw Cen MT" panose="020B0602020104020603" pitchFamily="34" charset="77"/>
              </a:rPr>
              <a:t>nya adalah kasus </a:t>
            </a:r>
            <a:r>
              <a:rPr lang="id-ID" sz="1200" b="1" i="1" noProof="1">
                <a:solidFill>
                  <a:srgbClr val="C00000"/>
                </a:solidFill>
                <a:latin typeface="Tw Cen MT" panose="020B0602020104020603" pitchFamily="34" charset="77"/>
              </a:rPr>
              <a:t>Perceraian</a:t>
            </a:r>
          </a:p>
        </p:txBody>
      </p:sp>
      <p:sp>
        <p:nvSpPr>
          <p:cNvPr id="15" name="TextBox 14">
            <a:extLst>
              <a:ext uri="{FF2B5EF4-FFF2-40B4-BE49-F238E27FC236}">
                <a16:creationId xmlns:a16="http://schemas.microsoft.com/office/drawing/2014/main" id="{C88FE7A9-C70D-E24D-A9FE-500913495615}"/>
              </a:ext>
            </a:extLst>
          </p:cNvPr>
          <p:cNvSpPr txBox="1"/>
          <p:nvPr/>
        </p:nvSpPr>
        <p:spPr>
          <a:xfrm>
            <a:off x="9160129" y="2773083"/>
            <a:ext cx="2472427" cy="1661993"/>
          </a:xfrm>
          <a:prstGeom prst="rect">
            <a:avLst/>
          </a:prstGeom>
          <a:noFill/>
          <a:ln w="28575">
            <a:solidFill>
              <a:srgbClr val="C00000"/>
            </a:solidFill>
            <a:prstDash val="dash"/>
          </a:ln>
        </p:spPr>
        <p:txBody>
          <a:bodyPr wrap="square" rtlCol="0">
            <a:spAutoFit/>
          </a:bodyPr>
          <a:lstStyle/>
          <a:p>
            <a:pPr algn="ctr"/>
            <a:r>
              <a:rPr lang="en-US" sz="4800" b="1" dirty="0">
                <a:solidFill>
                  <a:srgbClr val="C00000"/>
                </a:solidFill>
                <a:latin typeface="Tw Cen MT" panose="020B0602020104020603" pitchFamily="34" charset="77"/>
              </a:rPr>
              <a:t>13%</a:t>
            </a:r>
          </a:p>
          <a:p>
            <a:pPr algn="ctr"/>
            <a:r>
              <a:rPr lang="id-ID" b="1" i="1" noProof="1">
                <a:solidFill>
                  <a:schemeClr val="accent1">
                    <a:lumMod val="75000"/>
                  </a:schemeClr>
                </a:solidFill>
                <a:latin typeface="Tw Cen MT" panose="020B0602020104020603" pitchFamily="34" charset="77"/>
              </a:rPr>
              <a:t>Perempuan lainnya mengalami permasalahan </a:t>
            </a:r>
            <a:r>
              <a:rPr lang="id-ID" b="1" i="1" noProof="1">
                <a:solidFill>
                  <a:srgbClr val="C00000"/>
                </a:solidFill>
                <a:latin typeface="Tw Cen MT" panose="020B0602020104020603" pitchFamily="34" charset="77"/>
              </a:rPr>
              <a:t>Diskriminasi &amp; GBV</a:t>
            </a:r>
          </a:p>
        </p:txBody>
      </p:sp>
      <p:sp>
        <p:nvSpPr>
          <p:cNvPr id="16" name="TextBox 15">
            <a:extLst>
              <a:ext uri="{FF2B5EF4-FFF2-40B4-BE49-F238E27FC236}">
                <a16:creationId xmlns:a16="http://schemas.microsoft.com/office/drawing/2014/main" id="{329EDE91-3978-B340-9878-37EAEBB70599}"/>
              </a:ext>
            </a:extLst>
          </p:cNvPr>
          <p:cNvSpPr txBox="1"/>
          <p:nvPr/>
        </p:nvSpPr>
        <p:spPr>
          <a:xfrm>
            <a:off x="9160130" y="4574749"/>
            <a:ext cx="2242058" cy="1200329"/>
          </a:xfrm>
          <a:prstGeom prst="rect">
            <a:avLst/>
          </a:prstGeom>
          <a:noFill/>
          <a:ln w="28575">
            <a:solidFill>
              <a:srgbClr val="C00000"/>
            </a:solidFill>
            <a:prstDash val="dash"/>
          </a:ln>
        </p:spPr>
        <p:txBody>
          <a:bodyPr wrap="square" rtlCol="0">
            <a:spAutoFit/>
          </a:bodyPr>
          <a:lstStyle/>
          <a:p>
            <a:pPr algn="ctr"/>
            <a:r>
              <a:rPr lang="en-US" sz="3600" b="1" dirty="0">
                <a:solidFill>
                  <a:srgbClr val="C00000"/>
                </a:solidFill>
                <a:latin typeface="Tw Cen MT" panose="020B0602020104020603" pitchFamily="34" charset="77"/>
              </a:rPr>
              <a:t>41%</a:t>
            </a:r>
          </a:p>
          <a:p>
            <a:pPr algn="ctr"/>
            <a:r>
              <a:rPr lang="id-ID" sz="1200" b="1" i="1" noProof="1">
                <a:solidFill>
                  <a:schemeClr val="accent1">
                    <a:lumMod val="75000"/>
                  </a:schemeClr>
                </a:solidFill>
                <a:latin typeface="Tw Cen MT" panose="020B0602020104020603" pitchFamily="34" charset="77"/>
              </a:rPr>
              <a:t>nya adalah kasus </a:t>
            </a:r>
            <a:r>
              <a:rPr lang="id-ID" sz="1200" b="1" i="1" noProof="1">
                <a:solidFill>
                  <a:srgbClr val="C00000"/>
                </a:solidFill>
                <a:latin typeface="Tw Cen MT" panose="020B0602020104020603" pitchFamily="34" charset="77"/>
              </a:rPr>
              <a:t>diskriminasi berdasarkan jenis kelamin &amp; orientasi seksual</a:t>
            </a:r>
          </a:p>
        </p:txBody>
      </p:sp>
      <p:sp>
        <p:nvSpPr>
          <p:cNvPr id="17" name="Right Arrow 16">
            <a:extLst>
              <a:ext uri="{FF2B5EF4-FFF2-40B4-BE49-F238E27FC236}">
                <a16:creationId xmlns:a16="http://schemas.microsoft.com/office/drawing/2014/main" id="{3D0FEC49-951F-1C4D-94A8-33BCA54A9CEE}"/>
              </a:ext>
            </a:extLst>
          </p:cNvPr>
          <p:cNvSpPr/>
          <p:nvPr/>
        </p:nvSpPr>
        <p:spPr>
          <a:xfrm>
            <a:off x="5009445" y="2930003"/>
            <a:ext cx="1728814" cy="2841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205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6534</TotalTime>
  <Words>1655</Words>
  <Application>Microsoft Office PowerPoint</Application>
  <PresentationFormat>Widescreen</PresentationFormat>
  <Paragraphs>285</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DIN Condensed</vt:lpstr>
      <vt:lpstr>Tw Cen MT</vt:lpstr>
      <vt:lpstr>Office Theme</vt:lpstr>
      <vt:lpstr>PowerPoint Presentation</vt:lpstr>
      <vt:lpstr> MENGAPA INDONESIA BUTUH UNTUK MENGUKUR AKSES TERHADAP KEADILAN?</vt:lpstr>
      <vt:lpstr> MENGAPA INDONESIA BUTUH UNTUK MENGUKUR AKSES TERHADAP KEADILAN?</vt:lpstr>
      <vt:lpstr>DEFINISI AKSES TERHADAP KEADILAN</vt:lpstr>
      <vt:lpstr>PowerPoint Presentation</vt:lpstr>
      <vt:lpstr>PowerPoint Presentation</vt:lpstr>
      <vt:lpstr>GAMBARAN UMUM</vt:lpstr>
      <vt:lpstr>GAMBARAN UMUM</vt:lpstr>
      <vt:lpstr>GAMBARAN UMUM</vt:lpstr>
      <vt:lpstr>SKOR INDEKS AKSES TERHADAP KEADILAN INDONESIA TAHUN 2019</vt:lpstr>
      <vt:lpstr>KERANGKA HUKUM</vt:lpstr>
      <vt:lpstr>MEKANISME PENYELESAIAN PERMASALAHAN HUKUM</vt:lpstr>
      <vt:lpstr>PowerPoint Presentation</vt:lpstr>
      <vt:lpstr>BANTUAN HUKUM</vt:lpstr>
      <vt:lpstr>PowerPoint Presentation</vt:lpstr>
      <vt:lpstr>PowerPoint Presentation</vt:lpstr>
      <vt:lpstr>PowerPoint Presentation</vt:lpstr>
      <vt:lpstr>KUALITAS PROSES PENYELESAIAN PERMASALAHAN HUKUM</vt:lpstr>
      <vt:lpstr>PowerPoint Presentation</vt:lpstr>
      <vt:lpstr>HASIL DARI PENYELESAIAN PERMASALAHAN HUKUM</vt:lpstr>
      <vt:lpstr>PowerPoint Presentation</vt:lpstr>
      <vt:lpstr>KEMAMPUAN MASYARAKAT</vt:lpstr>
      <vt:lpstr>KESIMPULAN</vt:lpstr>
      <vt:lpstr>KESIMPULAN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Indeks Akses Terhadap Keadilan</dc:title>
  <dc:creator>Arsa Ilmi</dc:creator>
  <cp:lastModifiedBy>DELL</cp:lastModifiedBy>
  <cp:revision>194</cp:revision>
  <cp:lastPrinted>2019-11-15T03:49:29Z</cp:lastPrinted>
  <dcterms:created xsi:type="dcterms:W3CDTF">2019-09-19T04:04:43Z</dcterms:created>
  <dcterms:modified xsi:type="dcterms:W3CDTF">2019-12-11T12:55:29Z</dcterms:modified>
</cp:coreProperties>
</file>